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9"/>
  </p:notesMasterIdLst>
  <p:handoutMasterIdLst>
    <p:handoutMasterId r:id="rId20"/>
  </p:handoutMasterIdLst>
  <p:sldIdLst>
    <p:sldId id="348" r:id="rId3"/>
    <p:sldId id="336" r:id="rId4"/>
    <p:sldId id="360" r:id="rId5"/>
    <p:sldId id="361" r:id="rId6"/>
    <p:sldId id="365" r:id="rId7"/>
    <p:sldId id="364" r:id="rId8"/>
    <p:sldId id="362" r:id="rId9"/>
    <p:sldId id="366" r:id="rId10"/>
    <p:sldId id="359" r:id="rId11"/>
    <p:sldId id="358" r:id="rId12"/>
    <p:sldId id="354" r:id="rId13"/>
    <p:sldId id="363" r:id="rId14"/>
    <p:sldId id="367" r:id="rId15"/>
    <p:sldId id="368" r:id="rId16"/>
    <p:sldId id="369" r:id="rId17"/>
    <p:sldId id="370" r:id="rId18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00FF00"/>
    <a:srgbClr val="CCFFCC"/>
    <a:srgbClr val="0000FF"/>
    <a:srgbClr val="FF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09" autoAdjust="0"/>
  </p:normalViewPr>
  <p:slideViewPr>
    <p:cSldViewPr>
      <p:cViewPr varScale="1">
        <p:scale>
          <a:sx n="105" d="100"/>
          <a:sy n="105" d="100"/>
        </p:scale>
        <p:origin x="71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108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4465478989054574E-3"/>
          <c:y val="6.8281649206651057E-2"/>
          <c:w val="0.6499626799553917"/>
          <c:h val="0.74113855976231224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1.1116369747263643E-3"/>
                  <c:y val="0.1216035997673833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121-4B6E-B2FB-52D0901A9F6A}"/>
                </c:ext>
              </c:extLst>
            </c:dLbl>
            <c:dLbl>
              <c:idx val="1"/>
              <c:layout>
                <c:manualLayout>
                  <c:x val="-2.0379775774407862E-17"/>
                  <c:y val="0.1281466269234265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121-4B6E-B2FB-52D0901A9F6A}"/>
                </c:ext>
              </c:extLst>
            </c:dLbl>
            <c:dLbl>
              <c:idx val="2"/>
              <c:layout>
                <c:manualLayout>
                  <c:x val="1.1116369747263236E-3"/>
                  <c:y val="8.03324362165095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121-4B6E-B2FB-52D0901A9F6A}"/>
                </c:ext>
              </c:extLst>
            </c:dLbl>
            <c:dLbl>
              <c:idx val="3"/>
              <c:layout>
                <c:manualLayout>
                  <c:x val="-5.5581848736318221E-3"/>
                  <c:y val="8.063612610899333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121-4B6E-B2FB-52D0901A9F6A}"/>
                </c:ext>
              </c:extLst>
            </c:dLbl>
            <c:dLbl>
              <c:idx val="4"/>
              <c:layout>
                <c:manualLayout>
                  <c:x val="3.3349109241790935E-3"/>
                  <c:y val="8.104575433606449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121-4B6E-B2FB-52D0901A9F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latin typeface="Bookman Old Style" panose="02050604050505020204" pitchFamily="18" charset="0"/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244.9</c:v>
                </c:pt>
                <c:pt idx="1">
                  <c:v>174.7</c:v>
                </c:pt>
                <c:pt idx="2">
                  <c:v>143.5</c:v>
                </c:pt>
                <c:pt idx="3">
                  <c:v>149.19999999999999</c:v>
                </c:pt>
                <c:pt idx="4">
                  <c:v>154.69999999999999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05-41A5-95B9-21A6F47CB75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7.6718706740800252E-3"/>
                  <c:y val="-0.3033746613418442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121-4B6E-B2FB-52D0901A9F6A}"/>
                </c:ext>
              </c:extLst>
            </c:dLbl>
            <c:dLbl>
              <c:idx val="1"/>
              <c:layout>
                <c:manualLayout>
                  <c:x val="-5.5856694413534032E-3"/>
                  <c:y val="-0.32722715108219025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21-4B6E-B2FB-52D0901A9F6A}"/>
                </c:ext>
              </c:extLst>
            </c:dLbl>
            <c:dLbl>
              <c:idx val="2"/>
              <c:layout>
                <c:manualLayout>
                  <c:x val="1.1664310492286245E-3"/>
                  <c:y val="-0.3444580642671892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121-4B6E-B2FB-52D0901A9F6A}"/>
                </c:ext>
              </c:extLst>
            </c:dLbl>
            <c:dLbl>
              <c:idx val="3"/>
              <c:layout>
                <c:manualLayout>
                  <c:x val="1.0842374835240724E-3"/>
                  <c:y val="-0.3463314920212394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21-4B6E-B2FB-52D0901A9F6A}"/>
                </c:ext>
              </c:extLst>
            </c:dLbl>
            <c:dLbl>
              <c:idx val="4"/>
              <c:layout>
                <c:manualLayout>
                  <c:x val="1.0842374835239928E-3"/>
                  <c:y val="-0.3459072301360895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121-4B6E-B2FB-52D0901A9F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latin typeface="Bookman Old Style" panose="020506040505050202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749</c:v>
                </c:pt>
                <c:pt idx="1">
                  <c:v>828.6</c:v>
                </c:pt>
                <c:pt idx="2">
                  <c:v>917.7</c:v>
                </c:pt>
                <c:pt idx="3">
                  <c:v>935.9</c:v>
                </c:pt>
                <c:pt idx="4">
                  <c:v>965.9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05-41A5-95B9-21A6F47CB7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4385792"/>
        <c:axId val="44387328"/>
      </c:barChart>
      <c:catAx>
        <c:axId val="4438579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44387328"/>
        <c:crosses val="autoZero"/>
        <c:auto val="1"/>
        <c:lblAlgn val="ctr"/>
        <c:lblOffset val="100"/>
        <c:noMultiLvlLbl val="0"/>
      </c:catAx>
      <c:valAx>
        <c:axId val="4438732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443857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6548079218226855E-2"/>
          <c:y val="0.91302876148268197"/>
          <c:w val="0.5295573330270934"/>
          <c:h val="5.6983282758544661E-2"/>
        </c:manualLayout>
      </c:layout>
      <c:overlay val="0"/>
      <c:txPr>
        <a:bodyPr/>
        <a:lstStyle/>
        <a:p>
          <a:pPr>
            <a:defRPr b="0">
              <a:latin typeface="Bookman Old Style" panose="020506040505050202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265688569978725E-2"/>
          <c:y val="0"/>
          <c:w val="0.89635914191007804"/>
          <c:h val="0.982191007493171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852.2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97-4510-9884-07169F196F3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623.79999999999995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97-4510-9884-07169F196F3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97-4510-9884-07169F196F3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86.3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B97-4510-9884-07169F196F36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555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B97-4510-9884-07169F196F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129024"/>
        <c:axId val="36134912"/>
      </c:barChart>
      <c:catAx>
        <c:axId val="361290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6134912"/>
        <c:crosses val="autoZero"/>
        <c:auto val="1"/>
        <c:lblAlgn val="ctr"/>
        <c:lblOffset val="100"/>
        <c:noMultiLvlLbl val="0"/>
      </c:catAx>
      <c:valAx>
        <c:axId val="36134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6129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7131305978297042E-2"/>
          <c:y val="0.17860851377952755"/>
          <c:w val="0.81639317853210613"/>
          <c:h val="0.7095487204724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0-2748-4DD6-95F2-E7A49C0CC2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0-C065-41E2-9BEB-62D28222226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C065-41E2-9BEB-62D28222226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2748-4DD6-95F2-E7A49C0CC24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2748-4DD6-95F2-E7A49C0CC24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2748-4DD6-95F2-E7A49C0CC24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2748-4DD6-95F2-E7A49C0CC24B}"/>
              </c:ext>
            </c:extLst>
          </c:dPt>
          <c:dLbls>
            <c:dLbl>
              <c:idx val="0"/>
              <c:layout>
                <c:manualLayout>
                  <c:x val="-7.533891492149504E-2"/>
                  <c:y val="-0.3298905178626876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lnSpc>
                        <a:spcPts val="1600"/>
                      </a:lnSpc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Bookman Old Style" panose="02050604050505020204" pitchFamily="18" charset="0"/>
                        <a:ea typeface="+mn-ea"/>
                        <a:cs typeface="+mn-cs"/>
                      </a:defRPr>
                    </a:pPr>
                    <a:r>
                      <a:rPr lang="ru-RU" sz="16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Социально-культурная сфера
57%</a:t>
                    </a:r>
                    <a:endParaRPr lang="ru-RU" sz="1600" b="0" dirty="0"/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2748-4DD6-95F2-E7A49C0CC24B}"/>
                </c:ext>
              </c:extLst>
            </c:dLbl>
            <c:dLbl>
              <c:idx val="1"/>
              <c:layout>
                <c:manualLayout>
                  <c:x val="5.3108922668937276E-2"/>
                  <c:y val="5.8593746395561773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lnSpc>
                      <a:spcPts val="1600"/>
                    </a:lnSpc>
                    <a:defRPr sz="1600" b="1" i="0" u="none" strike="noStrike" kern="1200" spc="0" baseline="0">
                      <a:solidFill>
                        <a:schemeClr val="accent2"/>
                      </a:solidFill>
                      <a:latin typeface="Bookman Old Style" panose="0205060405050502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065-41E2-9BEB-62D282222269}"/>
                </c:ext>
              </c:extLst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lnSpc>
                      <a:spcPts val="1600"/>
                    </a:lnSpc>
                    <a:defRPr sz="1600" b="1" i="0" u="none" strike="noStrike" kern="1200" spc="0" baseline="0">
                      <a:solidFill>
                        <a:schemeClr val="accent3"/>
                      </a:solidFill>
                      <a:latin typeface="Bookman Old Style" panose="0205060405050502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C065-41E2-9BEB-62D282222269}"/>
                </c:ext>
              </c:extLst>
            </c:dLbl>
            <c:dLbl>
              <c:idx val="3"/>
              <c:layout>
                <c:manualLayout>
                  <c:x val="-0.12242063314158834"/>
                  <c:y val="3.430444957775252E-2"/>
                </c:manualLayout>
              </c:layout>
              <c:tx>
                <c:rich>
                  <a:bodyPr/>
                  <a:lstStyle/>
                  <a:p>
                    <a:r>
                      <a:rPr lang="ru-RU" b="0" dirty="0" err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Содерж</a:t>
                    </a:r>
                    <a:r>
                      <a:rPr lang="ru-RU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.</a:t>
                    </a:r>
                  </a:p>
                  <a:p>
                    <a:r>
                      <a:rPr lang="ru-RU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ОМС
6%</a:t>
                    </a:r>
                    <a:endParaRPr lang="ru-RU" b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48-4DD6-95F2-E7A49C0CC24B}"/>
                </c:ext>
              </c:extLst>
            </c:dLbl>
            <c:dLbl>
              <c:idx val="4"/>
              <c:layout>
                <c:manualLayout>
                  <c:x val="-1.4606320371316263E-2"/>
                  <c:y val="-3.9843685459450377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lnSpc>
                      <a:spcPts val="1600"/>
                    </a:lnSpc>
                    <a:defRPr sz="1600" b="1" i="0" u="none" strike="noStrike" kern="1200" spc="0" baseline="0">
                      <a:solidFill>
                        <a:schemeClr val="accent5"/>
                      </a:solidFill>
                      <a:latin typeface="Bookman Old Style" panose="0205060405050502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748-4DD6-95F2-E7A49C0CC24B}"/>
                </c:ext>
              </c:extLst>
            </c:dLbl>
            <c:dLbl>
              <c:idx val="5"/>
              <c:layout>
                <c:manualLayout>
                  <c:x val="0.14056270403517729"/>
                  <c:y val="-7.8942706508393648E-2"/>
                </c:manualLayout>
              </c:layout>
              <c:tx>
                <c:rich>
                  <a:bodyPr/>
                  <a:lstStyle/>
                  <a:p>
                    <a:r>
                      <a:rPr lang="ru-RU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МБТ поселен.
3,9%</a:t>
                    </a:r>
                    <a:endParaRPr lang="ru-RU" b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206442199172609"/>
                      <c:h val="8.437499480960908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748-4DD6-95F2-E7A49C0CC24B}"/>
                </c:ext>
              </c:extLst>
            </c:dLbl>
            <c:dLbl>
              <c:idx val="6"/>
              <c:layout>
                <c:manualLayout>
                  <c:x val="0.17362532410998727"/>
                  <c:y val="-4.6874997116449491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lnSpc>
                      <a:spcPts val="1600"/>
                    </a:lnSpc>
                    <a:defRPr sz="16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Bookman Old Style" panose="0205060405050502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748-4DD6-95F2-E7A49C0CC24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lnSpc>
                    <a:spcPts val="1600"/>
                  </a:lnSpc>
                  <a:defRPr sz="1600" b="1" i="0" u="none" strike="noStrike" kern="1200" spc="0" baseline="0">
                    <a:solidFill>
                      <a:schemeClr val="accent1"/>
                    </a:solidFill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Дорожное хозяйство</c:v>
                </c:pt>
                <c:pt idx="2">
                  <c:v>ЖКХ</c:v>
                </c:pt>
                <c:pt idx="3">
                  <c:v>Содержание ОМС</c:v>
                </c:pt>
                <c:pt idx="4">
                  <c:v>Сельское хозяйство</c:v>
                </c:pt>
                <c:pt idx="5">
                  <c:v>МБТ поселениям</c:v>
                </c:pt>
                <c:pt idx="6">
                  <c:v>Прочие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57</c:v>
                </c:pt>
                <c:pt idx="1">
                  <c:v>12</c:v>
                </c:pt>
                <c:pt idx="2">
                  <c:v>19</c:v>
                </c:pt>
                <c:pt idx="3">
                  <c:v>6</c:v>
                </c:pt>
                <c:pt idx="4">
                  <c:v>9.1918263451884336E-2</c:v>
                </c:pt>
                <c:pt idx="5">
                  <c:v>3.9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748-4DD6-95F2-E7A49C0CC24B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839489505352367"/>
          <c:y val="4.4092323075213907E-2"/>
          <c:w val="0.39200758199288999"/>
          <c:h val="0.80573749381381865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c:spPr>
          <c:explosion val="5"/>
          <c:dPt>
            <c:idx val="0"/>
            <c:bubble3D val="0"/>
            <c:spPr>
              <a:solidFill>
                <a:srgbClr val="3399FF"/>
              </a:solidFill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B90-49D0-AE53-DA5CB74D8F2E}"/>
              </c:ext>
            </c:extLst>
          </c:dPt>
          <c:dPt>
            <c:idx val="1"/>
            <c:bubble3D val="0"/>
            <c:spPr>
              <a:solidFill>
                <a:srgbClr val="99FF99"/>
              </a:solidFill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B90-49D0-AE53-DA5CB74D8F2E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B90-49D0-AE53-DA5CB74D8F2E}"/>
              </c:ext>
            </c:extLst>
          </c:dPt>
          <c:dPt>
            <c:idx val="3"/>
            <c:bubble3D val="0"/>
            <c:spPr>
              <a:solidFill>
                <a:srgbClr val="6600CC"/>
              </a:solidFill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126-4B7B-B602-6827050C0F66}"/>
              </c:ext>
            </c:extLst>
          </c:dPt>
          <c:dLbls>
            <c:dLbl>
              <c:idx val="0"/>
              <c:layout>
                <c:manualLayout>
                  <c:x val="0.20121031391180602"/>
                  <c:y val="4.687499711644863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2">
                          <a:lumMod val="7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anose="0205060405050502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189797283111591"/>
                      <c:h val="0.139078116444505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B90-49D0-AE53-DA5CB74D8F2E}"/>
                </c:ext>
              </c:extLst>
            </c:dLbl>
            <c:dLbl>
              <c:idx val="1"/>
              <c:layout>
                <c:manualLayout>
                  <c:x val="-0.20429636167118964"/>
                  <c:y val="8.906249452125403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400" b="0" i="0" u="none" strike="noStrike" kern="1200" baseline="0"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+mn-ea"/>
                        <a:cs typeface="+mn-cs"/>
                      </a:defRPr>
                    </a:pPr>
                    <a:fld id="{EF43647F-4276-4ADE-A4C3-FF1B1E7EC075}" type="CATEGORYNAME">
                      <a:rPr lang="ru-RU" sz="2400" b="0" dirty="0">
                        <a:solidFill>
                          <a:srgbClr val="00CC66"/>
                        </a:solidFill>
                      </a:rPr>
                      <a:pPr>
                        <a:defRPr sz="2400" b="0" i="0" u="none" strike="noStrike" kern="1200" baseline="0"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sz="2400" b="0" baseline="0" dirty="0">
                        <a:solidFill>
                          <a:srgbClr val="00CC66"/>
                        </a:solidFill>
                      </a:rPr>
                      <a:t>; </a:t>
                    </a:r>
                  </a:p>
                  <a:p>
                    <a:pPr>
                      <a:defRPr sz="2400" b="0" i="0" u="none" strike="noStrike" kern="1200" baseline="0">
                        <a:solidFill>
                          <a:srgbClr val="00CC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+mn-ea"/>
                        <a:cs typeface="+mn-cs"/>
                      </a:defRPr>
                    </a:pPr>
                    <a:fld id="{F1977F94-FDCB-470A-829F-E57DB3009A66}" type="VALUE">
                      <a:rPr lang="ru-RU" sz="2400" b="0" baseline="0" smtClean="0">
                        <a:solidFill>
                          <a:srgbClr val="00CC66"/>
                        </a:solidFill>
                      </a:rPr>
                      <a:pPr>
                        <a:defRPr sz="2400" b="0" i="0" u="none" strike="noStrike" kern="1200" baseline="0">
                          <a:solidFill>
                            <a:srgbClr val="00CC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312395511768775"/>
                      <c:h val="0.2051015498830247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B90-49D0-AE53-DA5CB74D8F2E}"/>
                </c:ext>
              </c:extLst>
            </c:dLbl>
            <c:dLbl>
              <c:idx val="2"/>
              <c:layout>
                <c:manualLayout>
                  <c:x val="-0.15059913065791622"/>
                  <c:y val="-9.227437689607520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anose="0205060405050502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250804802376311"/>
                      <c:h val="0.2051015498830247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B90-49D0-AE53-DA5CB74D8F2E}"/>
                </c:ext>
              </c:extLst>
            </c:dLbl>
            <c:dLbl>
              <c:idx val="3"/>
              <c:layout>
                <c:manualLayout>
                  <c:x val="0.26974302699003905"/>
                  <c:y val="-8.376377445996105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400" b="0" i="0" u="none" strike="noStrike" kern="1200" baseline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+mn-ea"/>
                        <a:cs typeface="+mn-cs"/>
                      </a:defRPr>
                    </a:pPr>
                    <a:fld id="{4E7FDBA4-0C88-49BB-BDA4-D2888523BEA3}" type="CATEGORYNAME">
                      <a:rPr lang="ru-RU" sz="2400" b="0" dirty="0">
                        <a:solidFill>
                          <a:srgbClr val="7030A0"/>
                        </a:solidFill>
                      </a:rPr>
                      <a:pPr>
                        <a:defRPr sz="2400" b="0" i="0" u="none" strike="noStrike" kern="1200" baseline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sz="2400" b="0" baseline="0" dirty="0">
                        <a:solidFill>
                          <a:srgbClr val="7030A0"/>
                        </a:solidFill>
                      </a:rPr>
                      <a:t>; </a:t>
                    </a:r>
                  </a:p>
                  <a:p>
                    <a:pPr>
                      <a:defRPr sz="2400" b="0" i="0" u="none" strike="noStrike" kern="1200" baseline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+mn-ea"/>
                        <a:cs typeface="+mn-cs"/>
                      </a:defRPr>
                    </a:pPr>
                    <a:fld id="{D17A8699-A905-4093-8280-8D4F06BC74C5}" type="VALUE">
                      <a:rPr lang="ru-RU" sz="2400" b="0" baseline="0" smtClean="0">
                        <a:solidFill>
                          <a:srgbClr val="7030A0"/>
                        </a:solidFill>
                      </a:rPr>
                      <a:pPr>
                        <a:defRPr sz="2400" b="0" i="0" u="none" strike="noStrike" kern="1200" baseline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5664243835680352"/>
                      <c:h val="0.2051015497126382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126-4B7B-B602-6827050C0F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anose="0205060405050502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культура и СМИ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1500.63</c:v>
                </c:pt>
                <c:pt idx="1">
                  <c:v>120.81</c:v>
                </c:pt>
                <c:pt idx="2">
                  <c:v>130.16</c:v>
                </c:pt>
                <c:pt idx="3">
                  <c:v>3.07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26-4B7B-B602-6827050C0F6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438164606498969E-2"/>
          <c:y val="2.175617182886112E-2"/>
          <c:w val="0.8981485666533946"/>
          <c:h val="0.69643449704418803"/>
        </c:manualLayout>
      </c:layout>
      <c:area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rgbClr val="FF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1.7592209934686388E-2"/>
                  <c:y val="4.6413885299294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2956362905563717E-2"/>
                      <c:h val="3.937939644133107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08F5-4084-AFCF-CC9CE07B19DA}"/>
                </c:ext>
              </c:extLst>
            </c:dLbl>
            <c:dLbl>
              <c:idx val="1"/>
              <c:layout>
                <c:manualLayout>
                  <c:x val="1.8800604555759454E-2"/>
                  <c:y val="2.32064858290590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F5-4084-AFCF-CC9CE07B19DA}"/>
                </c:ext>
              </c:extLst>
            </c:dLbl>
            <c:dLbl>
              <c:idx val="2"/>
              <c:layout>
                <c:manualLayout>
                  <c:x val="2.0902380438302885E-2"/>
                  <c:y val="6.96194574871806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F5-4084-AFCF-CC9CE07B19DA}"/>
                </c:ext>
              </c:extLst>
            </c:dLbl>
            <c:dLbl>
              <c:idx val="3"/>
              <c:layout>
                <c:manualLayout>
                  <c:x val="1.8679069281010471E-2"/>
                  <c:y val="2.32064858290590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F5-4084-AFCF-CC9CE07B19DA}"/>
                </c:ext>
              </c:extLst>
            </c:dLbl>
            <c:dLbl>
              <c:idx val="4"/>
              <c:layout>
                <c:manualLayout>
                  <c:x val="1.9669231755370831E-2"/>
                  <c:y val="3.4808815102415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175545517111087E-2"/>
                      <c:h val="3.705874785842508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08F5-4084-AFCF-CC9CE07B19DA}"/>
                </c:ext>
              </c:extLst>
            </c:dLbl>
            <c:dLbl>
              <c:idx val="5"/>
              <c:layout>
                <c:manualLayout>
                  <c:x val="1.7405436953470799E-2"/>
                  <c:y val="-2.32064858290607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8F5-4084-AFCF-CC9CE07B19DA}"/>
                </c:ext>
              </c:extLst>
            </c:dLbl>
            <c:dLbl>
              <c:idx val="6"/>
              <c:layout>
                <c:manualLayout>
                  <c:x val="2.0578342599589766E-2"/>
                  <c:y val="-2.32064858290607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8F5-4084-AFCF-CC9CE07B19DA}"/>
                </c:ext>
              </c:extLst>
            </c:dLbl>
            <c:dLbl>
              <c:idx val="7"/>
              <c:layout>
                <c:manualLayout>
                  <c:x val="1.7121882759365218E-2"/>
                  <c:y val="-6.9619457487179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8F5-4084-AFCF-CC9CE07B19DA}"/>
                </c:ext>
              </c:extLst>
            </c:dLbl>
            <c:dLbl>
              <c:idx val="8"/>
              <c:layout>
                <c:manualLayout>
                  <c:x val="1.3948977113246249E-2"/>
                  <c:y val="-4.64129716581198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8F5-4084-AFCF-CC9CE07B19DA}"/>
                </c:ext>
              </c:extLst>
            </c:dLbl>
            <c:dLbl>
              <c:idx val="9"/>
              <c:layout>
                <c:manualLayout>
                  <c:x val="1.2853557162906187E-2"/>
                  <c:y val="-1.1603242914529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8F5-4084-AFCF-CC9CE07B19DA}"/>
                </c:ext>
              </c:extLst>
            </c:dLbl>
            <c:dLbl>
              <c:idx val="10"/>
              <c:layout>
                <c:manualLayout>
                  <c:x val="1.0735587822519701E-2"/>
                  <c:y val="-2.552713441196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8F5-4084-AFCF-CC9CE07B19DA}"/>
                </c:ext>
              </c:extLst>
            </c:dLbl>
            <c:dLbl>
              <c:idx val="11"/>
              <c:layout>
                <c:manualLayout>
                  <c:x val="1.2877847349670733E-2"/>
                  <c:y val="-3.4809728743589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8F5-4084-AFCF-CC9CE07B19DA}"/>
                </c:ext>
              </c:extLst>
            </c:dLbl>
            <c:dLbl>
              <c:idx val="12"/>
              <c:layout>
                <c:manualLayout>
                  <c:x val="1.1806717586095139E-2"/>
                  <c:y val="-4.177167449230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8F5-4084-AFCF-CC9CE07B19DA}"/>
                </c:ext>
              </c:extLst>
            </c:dLbl>
            <c:dLbl>
              <c:idx val="13"/>
              <c:layout>
                <c:manualLayout>
                  <c:x val="1.2211814653862474E-2"/>
                  <c:y val="-3.0168431577777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8F5-4084-AFCF-CC9CE07B19DA}"/>
                </c:ext>
              </c:extLst>
            </c:dLbl>
            <c:dLbl>
              <c:idx val="14"/>
              <c:layout>
                <c:manualLayout>
                  <c:x val="9.9885405098055144E-3"/>
                  <c:y val="-3.4809728743589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8F5-4084-AFCF-CC9CE07B19DA}"/>
                </c:ext>
              </c:extLst>
            </c:dLbl>
            <c:dLbl>
              <c:idx val="15"/>
              <c:layout>
                <c:manualLayout>
                  <c:x val="1.4515966959695367E-2"/>
                  <c:y val="-3.71303773264959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8F5-4084-AFCF-CC9CE07B19DA}"/>
                </c:ext>
              </c:extLst>
            </c:dLbl>
            <c:dLbl>
              <c:idx val="16"/>
              <c:layout>
                <c:manualLayout>
                  <c:x val="2.3181946993414661E-2"/>
                  <c:y val="-3.248908016068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8F5-4084-AFCF-CC9CE07B19DA}"/>
                </c:ext>
              </c:extLst>
            </c:dLbl>
            <c:dLbl>
              <c:idx val="17"/>
              <c:layout>
                <c:manualLayout>
                  <c:x val="3.1710501457411285E-2"/>
                  <c:y val="-4.873362024102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8F5-4084-AFCF-CC9CE07B19DA}"/>
                </c:ext>
              </c:extLst>
            </c:dLbl>
            <c:dLbl>
              <c:idx val="18"/>
              <c:layout>
                <c:manualLayout>
                  <c:x val="3.037243266220447E-2"/>
                  <c:y val="-6.2657511738461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8F5-4084-AFCF-CC9CE07B19DA}"/>
                </c:ext>
              </c:extLst>
            </c:dLbl>
            <c:dLbl>
              <c:idx val="19"/>
              <c:layout>
                <c:manualLayout>
                  <c:x val="3.563083639209759E-2"/>
                  <c:y val="-5.5695565989743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08F5-4084-AFCF-CC9CE07B19DA}"/>
                </c:ext>
              </c:extLst>
            </c:dLbl>
            <c:dLbl>
              <c:idx val="20"/>
              <c:layout>
                <c:manualLayout>
                  <c:x val="3.7813579563856205E-2"/>
                  <c:y val="-5.801621457264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08F5-4084-AFCF-CC9CE07B19DA}"/>
                </c:ext>
              </c:extLst>
            </c:dLbl>
            <c:dLbl>
              <c:idx val="21"/>
              <c:layout>
                <c:manualLayout>
                  <c:x val="3.6701966155673109E-2"/>
                  <c:y val="-7.4260754652991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08F5-4084-AFCF-CC9CE07B19DA}"/>
                </c:ext>
              </c:extLst>
            </c:dLbl>
            <c:dLbl>
              <c:idx val="22"/>
              <c:layout>
                <c:manualLayout>
                  <c:x val="3.7935114838605205E-2"/>
                  <c:y val="-7.19401060700857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08F5-4084-AFCF-CC9CE07B19DA}"/>
                </c:ext>
              </c:extLst>
            </c:dLbl>
            <c:dLbl>
              <c:idx val="23"/>
              <c:layout>
                <c:manualLayout>
                  <c:x val="3.3610112139695565E-2"/>
                  <c:y val="-6.2657511738461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08F5-4084-AFCF-CC9CE07B19DA}"/>
                </c:ext>
              </c:extLst>
            </c:dLbl>
            <c:dLbl>
              <c:idx val="24"/>
              <c:layout>
                <c:manualLayout>
                  <c:x val="3.2619949665335206E-2"/>
                  <c:y val="-8.8184646150427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8F5-4084-AFCF-CC9CE07B19DA}"/>
                </c:ext>
              </c:extLst>
            </c:dLbl>
            <c:dLbl>
              <c:idx val="25"/>
              <c:layout>
                <c:manualLayout>
                  <c:x val="1.6066946453632731E-2"/>
                  <c:y val="-0.139238914974359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694-4FE8-9A36-19D148A814A7}"/>
                </c:ext>
              </c:extLst>
            </c:dLbl>
            <c:dLbl>
              <c:idx val="26"/>
              <c:layout>
                <c:manualLayout>
                  <c:x val="0"/>
                  <c:y val="-0.146200860723077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87-459F-8368-9C0DDFB19A19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  <c15:showLeaderLines val="0"/>
              </c:ext>
            </c:extLst>
          </c:dLbls>
          <c:cat>
            <c:strRef>
              <c:f>Лист1!$A$2:$A$28</c:f>
              <c:strCache>
                <c:ptCount val="27"/>
                <c:pt idx="0">
                  <c:v>Наумовское СП</c:v>
                </c:pt>
                <c:pt idx="1">
                  <c:v>Улика-Национальное </c:v>
                </c:pt>
                <c:pt idx="2">
                  <c:v>СП"Село Новокуровка"</c:v>
                </c:pt>
                <c:pt idx="3">
                  <c:v>Елабужское СП</c:v>
                </c:pt>
                <c:pt idx="4">
                  <c:v>Побединское СП</c:v>
                </c:pt>
                <c:pt idx="5">
                  <c:v>СП "Село Казакевичево"</c:v>
                </c:pt>
                <c:pt idx="6">
                  <c:v>Куканское СП</c:v>
                </c:pt>
                <c:pt idx="7">
                  <c:v>СП "Село Челны"</c:v>
                </c:pt>
                <c:pt idx="8">
                  <c:v>Осиновореченское СП</c:v>
                </c:pt>
                <c:pt idx="9">
                  <c:v>Малышевское СП</c:v>
                </c:pt>
                <c:pt idx="10">
                  <c:v>Сергеевское СП</c:v>
                </c:pt>
                <c:pt idx="11">
                  <c:v>"Село Сикачи-Алян"</c:v>
                </c:pt>
                <c:pt idx="12">
                  <c:v>СП "Село Бычиха</c:v>
                </c:pt>
                <c:pt idx="13">
                  <c:v>Мирненское СП</c:v>
                </c:pt>
                <c:pt idx="14">
                  <c:v>СП "Село Некрасовка"</c:v>
                </c:pt>
                <c:pt idx="15">
                  <c:v>Князе-Волконское СП</c:v>
                </c:pt>
                <c:pt idx="16">
                  <c:v>Анастасьевское СП</c:v>
                </c:pt>
                <c:pt idx="17">
                  <c:v>КорсаковскоеСП</c:v>
                </c:pt>
                <c:pt idx="18">
                  <c:v>СП"Село Петропавловка"</c:v>
                </c:pt>
                <c:pt idx="19">
                  <c:v>Тополевское СП</c:v>
                </c:pt>
                <c:pt idx="20">
                  <c:v>Восточное СП</c:v>
                </c:pt>
                <c:pt idx="21">
                  <c:v>Галкинское СП</c:v>
                </c:pt>
                <c:pt idx="22">
                  <c:v>Мичуринское СП</c:v>
                </c:pt>
                <c:pt idx="23">
                  <c:v>Ракитненское СП</c:v>
                </c:pt>
                <c:pt idx="24">
                  <c:v>Корфовское ГП</c:v>
                </c:pt>
                <c:pt idx="25">
                  <c:v>Дружбинское СП</c:v>
                </c:pt>
                <c:pt idx="26">
                  <c:v>СП "Село Ильинка"</c:v>
                </c:pt>
              </c:strCache>
            </c:strRef>
          </c:cat>
          <c:val>
            <c:numRef>
              <c:f>Лист1!$B$2:$B$28</c:f>
              <c:numCache>
                <c:formatCode>#,##0.00</c:formatCode>
                <c:ptCount val="27"/>
                <c:pt idx="0">
                  <c:v>0.1</c:v>
                </c:pt>
                <c:pt idx="1">
                  <c:v>0.18</c:v>
                </c:pt>
                <c:pt idx="2">
                  <c:v>0.19</c:v>
                </c:pt>
                <c:pt idx="3">
                  <c:v>0.24</c:v>
                </c:pt>
                <c:pt idx="4">
                  <c:v>0.25</c:v>
                </c:pt>
                <c:pt idx="5">
                  <c:v>0.28000000000000003</c:v>
                </c:pt>
                <c:pt idx="6">
                  <c:v>0.3</c:v>
                </c:pt>
                <c:pt idx="7">
                  <c:v>0.33</c:v>
                </c:pt>
                <c:pt idx="8">
                  <c:v>0.37</c:v>
                </c:pt>
                <c:pt idx="9">
                  <c:v>0.4</c:v>
                </c:pt>
                <c:pt idx="10">
                  <c:v>0.44</c:v>
                </c:pt>
                <c:pt idx="11">
                  <c:v>0.56000000000000005</c:v>
                </c:pt>
                <c:pt idx="12">
                  <c:v>0.59</c:v>
                </c:pt>
                <c:pt idx="13">
                  <c:v>0.61</c:v>
                </c:pt>
                <c:pt idx="14">
                  <c:v>0.68</c:v>
                </c:pt>
                <c:pt idx="15">
                  <c:v>0.74</c:v>
                </c:pt>
                <c:pt idx="16">
                  <c:v>0.8</c:v>
                </c:pt>
                <c:pt idx="17">
                  <c:v>0.81</c:v>
                </c:pt>
                <c:pt idx="18">
                  <c:v>0.88</c:v>
                </c:pt>
                <c:pt idx="19">
                  <c:v>0.98</c:v>
                </c:pt>
                <c:pt idx="20">
                  <c:v>1.04</c:v>
                </c:pt>
                <c:pt idx="21">
                  <c:v>1.18</c:v>
                </c:pt>
                <c:pt idx="22">
                  <c:v>1.23</c:v>
                </c:pt>
                <c:pt idx="23">
                  <c:v>1.53</c:v>
                </c:pt>
                <c:pt idx="24">
                  <c:v>1.69</c:v>
                </c:pt>
                <c:pt idx="25">
                  <c:v>1.74</c:v>
                </c:pt>
                <c:pt idx="26">
                  <c:v>2.19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08F5-4084-AFCF-CC9CE07B19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79488"/>
        <c:axId val="37681024"/>
      </c:areaChart>
      <c:catAx>
        <c:axId val="37679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7681024"/>
        <c:crosses val="autoZero"/>
        <c:auto val="1"/>
        <c:lblAlgn val="ctr"/>
        <c:lblOffset val="100"/>
        <c:noMultiLvlLbl val="0"/>
      </c:catAx>
      <c:valAx>
        <c:axId val="37681024"/>
        <c:scaling>
          <c:orientation val="minMax"/>
        </c:scaling>
        <c:delete val="0"/>
        <c:axPos val="l"/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76794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711302068767559E-2"/>
          <c:y val="0.39019693661387472"/>
          <c:w val="0.97657739586246484"/>
          <c:h val="0.571885443546681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0"/>
                  <c:y val="5.801527462765172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0F-468E-8206-BE3B0FC1B191}"/>
                </c:ext>
              </c:extLst>
            </c:dLbl>
            <c:dLbl>
              <c:idx val="1"/>
              <c:layout>
                <c:manualLayout>
                  <c:x val="-1.0646638244334193E-3"/>
                  <c:y val="-7.76720022648360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190-4C53-AB70-4112E9F38853}"/>
                </c:ext>
              </c:extLst>
            </c:dLbl>
            <c:dLbl>
              <c:idx val="2"/>
              <c:layout>
                <c:manualLayout>
                  <c:x val="0"/>
                  <c:y val="-2.439514882511625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190-4C53-AB70-4112E9F38853}"/>
                </c:ext>
              </c:extLst>
            </c:dLbl>
            <c:dLbl>
              <c:idx val="3"/>
              <c:layout>
                <c:manualLayout>
                  <c:x val="0"/>
                  <c:y val="-4.89403105038284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190-4C53-AB70-4112E9F38853}"/>
                </c:ext>
              </c:extLst>
            </c:dLbl>
            <c:dLbl>
              <c:idx val="4"/>
              <c:layout>
                <c:manualLayout>
                  <c:x val="-3.1939914733002434E-3"/>
                  <c:y val="-5.6124657101855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190-4C53-AB70-4112E9F38853}"/>
                </c:ext>
              </c:extLst>
            </c:dLbl>
            <c:dLbl>
              <c:idx val="5"/>
              <c:layout>
                <c:manualLayout>
                  <c:x val="6.3879829466004867E-3"/>
                  <c:y val="-1.1714669695125721E-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190-4C53-AB70-4112E9F38853}"/>
                </c:ext>
              </c:extLst>
            </c:dLbl>
            <c:dLbl>
              <c:idx val="6"/>
              <c:layout>
                <c:manualLayout>
                  <c:x val="2.1293276488667896E-3"/>
                  <c:y val="3.041421119597091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190-4C53-AB70-4112E9F38853}"/>
                </c:ext>
              </c:extLst>
            </c:dLbl>
            <c:dLbl>
              <c:idx val="7"/>
              <c:layout>
                <c:manualLayout>
                  <c:x val="1.0646638244334143E-3"/>
                  <c:y val="-2.020162248175269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C190-4C53-AB70-4112E9F38853}"/>
                </c:ext>
              </c:extLst>
            </c:dLbl>
            <c:dLbl>
              <c:idx val="8"/>
              <c:layout>
                <c:manualLayout>
                  <c:x val="6.3879829466004477E-3"/>
                  <c:y val="-5.0486972311076541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C190-4C53-AB70-4112E9F38853}"/>
                </c:ext>
              </c:extLst>
            </c:dLbl>
            <c:dLbl>
              <c:idx val="9"/>
              <c:layout>
                <c:manualLayout>
                  <c:x val="1.0646638244334143E-3"/>
                  <c:y val="-8.14413599429878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C190-4C53-AB70-4112E9F38853}"/>
                </c:ext>
              </c:extLst>
            </c:dLbl>
            <c:dLbl>
              <c:idx val="10"/>
              <c:layout>
                <c:manualLayout>
                  <c:x val="-1.0646638244334143E-3"/>
                  <c:y val="-1.500942054687831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C190-4C53-AB70-4112E9F38853}"/>
                </c:ext>
              </c:extLst>
            </c:dLbl>
            <c:dLbl>
              <c:idx val="11"/>
              <c:layout>
                <c:manualLayout>
                  <c:x val="2.1293276488668286E-3"/>
                  <c:y val="-2.99195918088411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C190-4C53-AB70-4112E9F38853}"/>
                </c:ext>
              </c:extLst>
            </c:dLbl>
            <c:dLbl>
              <c:idx val="13"/>
              <c:layout>
                <c:manualLayout>
                  <c:x val="1.0646638244334143E-3"/>
                  <c:y val="-3.87251185296780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C190-4C53-AB70-4112E9F38853}"/>
                </c:ext>
              </c:extLst>
            </c:dLbl>
            <c:dLbl>
              <c:idx val="14"/>
              <c:layout>
                <c:manualLayout>
                  <c:x val="1.0646638244334143E-3"/>
                  <c:y val="-9.3963528328349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C190-4C53-AB70-4112E9F38853}"/>
                </c:ext>
              </c:extLst>
            </c:dLbl>
            <c:dLbl>
              <c:idx val="15"/>
              <c:layout>
                <c:manualLayout>
                  <c:x val="1.0646638244333363E-3"/>
                  <c:y val="-2.450253329732149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C190-4C53-AB70-4112E9F38853}"/>
                </c:ext>
              </c:extLst>
            </c:dLbl>
            <c:dLbl>
              <c:idx val="16"/>
              <c:layout>
                <c:manualLayout>
                  <c:x val="7.452646771033823E-3"/>
                  <c:y val="-9.561301890292110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C190-4C53-AB70-4112E9F38853}"/>
                </c:ext>
              </c:extLst>
            </c:dLbl>
            <c:dLbl>
              <c:idx val="18"/>
              <c:layout>
                <c:manualLayout>
                  <c:x val="-3.1939914733002434E-3"/>
                  <c:y val="-2.10907984523619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C190-4C53-AB70-4112E9F38853}"/>
                </c:ext>
              </c:extLst>
            </c:dLbl>
            <c:dLbl>
              <c:idx val="19"/>
              <c:layout>
                <c:manualLayout>
                  <c:x val="-3.1939914733003214E-3"/>
                  <c:y val="-4.61728824921006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C190-4C53-AB70-4112E9F38853}"/>
                </c:ext>
              </c:extLst>
            </c:dLbl>
            <c:dLbl>
              <c:idx val="20"/>
              <c:layout>
                <c:manualLayout>
                  <c:x val="1.0646638244334143E-3"/>
                  <c:y val="-1.083541865300815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C190-4C53-AB70-4112E9F38853}"/>
                </c:ext>
              </c:extLst>
            </c:dLbl>
            <c:dLbl>
              <c:idx val="21"/>
              <c:layout>
                <c:manualLayout>
                  <c:x val="0"/>
                  <c:y val="-0.2006462592781811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C190-4C53-AB70-4112E9F38853}"/>
                </c:ext>
              </c:extLst>
            </c:dLbl>
            <c:dLbl>
              <c:idx val="22"/>
              <c:layout>
                <c:manualLayout>
                  <c:x val="-3.1939914733003995E-3"/>
                  <c:y val="2.794436833524781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C190-4C53-AB70-4112E9F38853}"/>
                </c:ext>
              </c:extLst>
            </c:dLbl>
            <c:dLbl>
              <c:idx val="24"/>
              <c:layout>
                <c:manualLayout>
                  <c:x val="1.0646638244334143E-3"/>
                  <c:y val="-6.546726888746440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C190-4C53-AB70-4112E9F38853}"/>
                </c:ext>
              </c:extLst>
            </c:dLbl>
            <c:dLbl>
              <c:idx val="25"/>
              <c:layout>
                <c:manualLayout>
                  <c:x val="0"/>
                  <c:y val="-2.758788442827530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C190-4C53-AB70-4112E9F388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Лист1!$A$2:$A$28</c:f>
              <c:strCache>
                <c:ptCount val="27"/>
                <c:pt idx="0">
                  <c:v>Анастасьевское СП</c:v>
                </c:pt>
                <c:pt idx="1">
                  <c:v>СП «с. Бычиха»</c:v>
                </c:pt>
                <c:pt idx="2">
                  <c:v>Восточное СП</c:v>
                </c:pt>
                <c:pt idx="3">
                  <c:v>Галкинское СП</c:v>
                </c:pt>
                <c:pt idx="4">
                  <c:v>Дружбинское СП</c:v>
                </c:pt>
                <c:pt idx="5">
                  <c:v>Елабужское СП</c:v>
                </c:pt>
                <c:pt idx="6">
                  <c:v>СП «с. Ильинка»</c:v>
                </c:pt>
                <c:pt idx="7">
                  <c:v>СП «с. Казакевичево»</c:v>
                </c:pt>
                <c:pt idx="8">
                  <c:v>Корсаковское СП</c:v>
                </c:pt>
                <c:pt idx="9">
                  <c:v>Корфовское ГП</c:v>
                </c:pt>
                <c:pt idx="10">
                  <c:v>Князе-Волконское СП</c:v>
                </c:pt>
                <c:pt idx="11">
                  <c:v>Куканское СП</c:v>
                </c:pt>
                <c:pt idx="12">
                  <c:v>Малышевское СП</c:v>
                </c:pt>
                <c:pt idx="13">
                  <c:v>Мирненское СП</c:v>
                </c:pt>
                <c:pt idx="14">
                  <c:v>Мичуринское СП</c:v>
                </c:pt>
                <c:pt idx="15">
                  <c:v>Наумовское СП</c:v>
                </c:pt>
                <c:pt idx="16">
                  <c:v>СП «с. Некрасовка»</c:v>
                </c:pt>
                <c:pt idx="17">
                  <c:v>СП "с. Новокуровка"</c:v>
                </c:pt>
                <c:pt idx="18">
                  <c:v>Осиновореченское СП</c:v>
                </c:pt>
                <c:pt idx="19">
                  <c:v>СП "с. Петропавловка"</c:v>
                </c:pt>
                <c:pt idx="20">
                  <c:v>Побединское СП</c:v>
                </c:pt>
                <c:pt idx="21">
                  <c:v>Ракитненское СП</c:v>
                </c:pt>
                <c:pt idx="22">
                  <c:v>Сергеевское СП</c:v>
                </c:pt>
                <c:pt idx="23">
                  <c:v>СП "с. Сикачи-Алян"</c:v>
                </c:pt>
                <c:pt idx="24">
                  <c:v>Тополевское СП</c:v>
                </c:pt>
                <c:pt idx="25">
                  <c:v>Улика-Национальное СП</c:v>
                </c:pt>
                <c:pt idx="26">
                  <c:v>СП "Село Челны"</c:v>
                </c:pt>
              </c:strCache>
            </c:strRef>
          </c:cat>
          <c:val>
            <c:numRef>
              <c:f>Лист1!$B$2:$B$28</c:f>
              <c:numCache>
                <c:formatCode>0.0,</c:formatCode>
                <c:ptCount val="27"/>
                <c:pt idx="0">
                  <c:v>997.8</c:v>
                </c:pt>
                <c:pt idx="1">
                  <c:v>-3950.34</c:v>
                </c:pt>
                <c:pt idx="2">
                  <c:v>-3117.54</c:v>
                </c:pt>
                <c:pt idx="3">
                  <c:v>-2013.18</c:v>
                </c:pt>
                <c:pt idx="4">
                  <c:v>-1711.23</c:v>
                </c:pt>
                <c:pt idx="5">
                  <c:v>-356.3</c:v>
                </c:pt>
                <c:pt idx="6">
                  <c:v>-434.03</c:v>
                </c:pt>
                <c:pt idx="7">
                  <c:v>-1207.4100000000001</c:v>
                </c:pt>
                <c:pt idx="8">
                  <c:v>-2392.84</c:v>
                </c:pt>
                <c:pt idx="9">
                  <c:v>-3292.15</c:v>
                </c:pt>
                <c:pt idx="10">
                  <c:v>-5595.43</c:v>
                </c:pt>
                <c:pt idx="11">
                  <c:v>-2655.52</c:v>
                </c:pt>
                <c:pt idx="12">
                  <c:v>-433.11</c:v>
                </c:pt>
                <c:pt idx="13">
                  <c:v>-3205.38</c:v>
                </c:pt>
                <c:pt idx="14">
                  <c:v>-5105.03</c:v>
                </c:pt>
                <c:pt idx="15">
                  <c:v>-1894.25</c:v>
                </c:pt>
                <c:pt idx="16">
                  <c:v>-3519.17</c:v>
                </c:pt>
                <c:pt idx="17">
                  <c:v>0</c:v>
                </c:pt>
                <c:pt idx="18">
                  <c:v>-811.85</c:v>
                </c:pt>
                <c:pt idx="19">
                  <c:v>-1114.83</c:v>
                </c:pt>
                <c:pt idx="20">
                  <c:v>-2391.9899999999998</c:v>
                </c:pt>
                <c:pt idx="21">
                  <c:v>-11685.27</c:v>
                </c:pt>
                <c:pt idx="22">
                  <c:v>-1228.3900000000001</c:v>
                </c:pt>
                <c:pt idx="23">
                  <c:v>-342</c:v>
                </c:pt>
                <c:pt idx="24">
                  <c:v>-2532.8200000000002</c:v>
                </c:pt>
                <c:pt idx="25">
                  <c:v>-20.3</c:v>
                </c:pt>
                <c:pt idx="26">
                  <c:v>-250.03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90-4C53-AB70-4112E9F3885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7.4526467710339011E-3"/>
                  <c:y val="-4.13267514244720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50F-468E-8206-BE3B0FC1B191}"/>
                </c:ext>
              </c:extLst>
            </c:dLbl>
            <c:dLbl>
              <c:idx val="2"/>
              <c:layout>
                <c:manualLayout>
                  <c:x val="8.5173105954673145E-3"/>
                  <c:y val="-2.06617486747779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190-4C53-AB70-4112E9F38853}"/>
                </c:ext>
              </c:extLst>
            </c:dLbl>
            <c:dLbl>
              <c:idx val="4"/>
              <c:layout>
                <c:manualLayout>
                  <c:x val="8.5173105954673145E-3"/>
                  <c:y val="-8.26518758114849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190-4C53-AB70-4112E9F38853}"/>
                </c:ext>
              </c:extLst>
            </c:dLbl>
            <c:dLbl>
              <c:idx val="7"/>
              <c:layout>
                <c:manualLayout>
                  <c:x val="2.1293695647654287E-3"/>
                  <c:y val="-1.033006081865941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6382369569460003E-2"/>
                      <c:h val="3.84545422004705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2-C190-4C53-AB70-4112E9F38853}"/>
                </c:ext>
              </c:extLst>
            </c:dLbl>
            <c:dLbl>
              <c:idx val="9"/>
              <c:layout>
                <c:manualLayout>
                  <c:x val="8.5173105954673145E-3"/>
                  <c:y val="1.62703745765635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C190-4C53-AB70-4112E9F38853}"/>
                </c:ext>
              </c:extLst>
            </c:dLbl>
            <c:dLbl>
              <c:idx val="10"/>
              <c:layout>
                <c:manualLayout>
                  <c:x val="9.5819744199006525E-3"/>
                  <c:y val="-2.27295505797134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C190-4C53-AB70-4112E9F38853}"/>
                </c:ext>
              </c:extLst>
            </c:dLbl>
            <c:dLbl>
              <c:idx val="11"/>
              <c:layout>
                <c:manualLayout>
                  <c:x val="4.2586552977335792E-3"/>
                  <c:y val="-1.8596875437266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C190-4C53-AB70-4112E9F38853}"/>
                </c:ext>
              </c:extLst>
            </c:dLbl>
            <c:dLbl>
              <c:idx val="12"/>
              <c:layout>
                <c:manualLayout>
                  <c:x val="1.0646638244334143E-3"/>
                  <c:y val="-3.0995063568353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C190-4C53-AB70-4112E9F38853}"/>
                </c:ext>
              </c:extLst>
            </c:dLbl>
            <c:dLbl>
              <c:idx val="13"/>
              <c:layout>
                <c:manualLayout>
                  <c:x val="7.4526467710339011E-3"/>
                  <c:y val="-1.03315251523720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C190-4C53-AB70-4112E9F38853}"/>
                </c:ext>
              </c:extLst>
            </c:dLbl>
            <c:dLbl>
              <c:idx val="15"/>
              <c:layout>
                <c:manualLayout>
                  <c:x val="8.5173105954673145E-3"/>
                  <c:y val="-2.06617486747772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C190-4C53-AB70-4112E9F38853}"/>
                </c:ext>
              </c:extLst>
            </c:dLbl>
            <c:dLbl>
              <c:idx val="18"/>
              <c:layout>
                <c:manualLayout>
                  <c:x val="3.1939914733001653E-3"/>
                  <c:y val="-8.26518758114849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C190-4C53-AB70-4112E9F38853}"/>
                </c:ext>
              </c:extLst>
            </c:dLbl>
            <c:dLbl>
              <c:idx val="19"/>
              <c:layout>
                <c:manualLayout>
                  <c:x val="3.1939914733000872E-3"/>
                  <c:y val="-2.68622257221604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C190-4C53-AB70-4112E9F38853}"/>
                </c:ext>
              </c:extLst>
            </c:dLbl>
            <c:dLbl>
              <c:idx val="20"/>
              <c:layout>
                <c:manualLayout>
                  <c:x val="3.1939914733000872E-3"/>
                  <c:y val="-1.653053786604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C190-4C53-AB70-4112E9F38853}"/>
                </c:ext>
              </c:extLst>
            </c:dLbl>
            <c:dLbl>
              <c:idx val="22"/>
              <c:layout>
                <c:manualLayout>
                  <c:x val="9.5819744199007306E-3"/>
                  <c:y val="-2.2729550579713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C190-4C53-AB70-4112E9F38853}"/>
                </c:ext>
              </c:extLst>
            </c:dLbl>
            <c:dLbl>
              <c:idx val="23"/>
              <c:layout>
                <c:manualLayout>
                  <c:x val="3.1939914733000872E-3"/>
                  <c:y val="-2.27297132834591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C190-4C53-AB70-4112E9F38853}"/>
                </c:ext>
              </c:extLst>
            </c:dLbl>
            <c:dLbl>
              <c:idx val="26"/>
              <c:layout>
                <c:manualLayout>
                  <c:x val="3.1939914733002434E-3"/>
                  <c:y val="-2.8928563293384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C190-4C53-AB70-4112E9F388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Лист1!$A$2:$A$28</c:f>
              <c:strCache>
                <c:ptCount val="27"/>
                <c:pt idx="0">
                  <c:v>Анастасьевское СП</c:v>
                </c:pt>
                <c:pt idx="1">
                  <c:v>СП «с. Бычиха»</c:v>
                </c:pt>
                <c:pt idx="2">
                  <c:v>Восточное СП</c:v>
                </c:pt>
                <c:pt idx="3">
                  <c:v>Галкинское СП</c:v>
                </c:pt>
                <c:pt idx="4">
                  <c:v>Дружбинское СП</c:v>
                </c:pt>
                <c:pt idx="5">
                  <c:v>Елабужское СП</c:v>
                </c:pt>
                <c:pt idx="6">
                  <c:v>СП «с. Ильинка»</c:v>
                </c:pt>
                <c:pt idx="7">
                  <c:v>СП «с. Казакевичево»</c:v>
                </c:pt>
                <c:pt idx="8">
                  <c:v>Корсаковское СП</c:v>
                </c:pt>
                <c:pt idx="9">
                  <c:v>Корфовское ГП</c:v>
                </c:pt>
                <c:pt idx="10">
                  <c:v>Князе-Волконское СП</c:v>
                </c:pt>
                <c:pt idx="11">
                  <c:v>Куканское СП</c:v>
                </c:pt>
                <c:pt idx="12">
                  <c:v>Малышевское СП</c:v>
                </c:pt>
                <c:pt idx="13">
                  <c:v>Мирненское СП</c:v>
                </c:pt>
                <c:pt idx="14">
                  <c:v>Мичуринское СП</c:v>
                </c:pt>
                <c:pt idx="15">
                  <c:v>Наумовское СП</c:v>
                </c:pt>
                <c:pt idx="16">
                  <c:v>СП «с. Некрасовка»</c:v>
                </c:pt>
                <c:pt idx="17">
                  <c:v>СП "с. Новокуровка"</c:v>
                </c:pt>
                <c:pt idx="18">
                  <c:v>Осиновореченское СП</c:v>
                </c:pt>
                <c:pt idx="19">
                  <c:v>СП "с. Петропавловка"</c:v>
                </c:pt>
                <c:pt idx="20">
                  <c:v>Побединское СП</c:v>
                </c:pt>
                <c:pt idx="21">
                  <c:v>Ракитненское СП</c:v>
                </c:pt>
                <c:pt idx="22">
                  <c:v>Сергеевское СП</c:v>
                </c:pt>
                <c:pt idx="23">
                  <c:v>СП "с. Сикачи-Алян"</c:v>
                </c:pt>
                <c:pt idx="24">
                  <c:v>Тополевское СП</c:v>
                </c:pt>
                <c:pt idx="25">
                  <c:v>Улика-Национальное СП</c:v>
                </c:pt>
                <c:pt idx="26">
                  <c:v>СП "Село Челны"</c:v>
                </c:pt>
              </c:strCache>
            </c:strRef>
          </c:cat>
          <c:val>
            <c:numRef>
              <c:f>Лист1!$C$2:$C$28</c:f>
              <c:numCache>
                <c:formatCode>0.0,</c:formatCode>
                <c:ptCount val="27"/>
                <c:pt idx="0">
                  <c:v>1439.87</c:v>
                </c:pt>
                <c:pt idx="1">
                  <c:v>1270.26</c:v>
                </c:pt>
                <c:pt idx="2">
                  <c:v>-2733.8</c:v>
                </c:pt>
                <c:pt idx="3">
                  <c:v>130.61000000000001</c:v>
                </c:pt>
                <c:pt idx="4">
                  <c:v>-1675.65</c:v>
                </c:pt>
                <c:pt idx="5">
                  <c:v>166.77</c:v>
                </c:pt>
                <c:pt idx="6">
                  <c:v>50.72</c:v>
                </c:pt>
                <c:pt idx="7">
                  <c:v>-700.69</c:v>
                </c:pt>
                <c:pt idx="8">
                  <c:v>1959.45</c:v>
                </c:pt>
                <c:pt idx="9">
                  <c:v>-1982.28</c:v>
                </c:pt>
                <c:pt idx="10">
                  <c:v>-3829.4</c:v>
                </c:pt>
                <c:pt idx="11">
                  <c:v>-104.96</c:v>
                </c:pt>
                <c:pt idx="12">
                  <c:v>-140.66</c:v>
                </c:pt>
                <c:pt idx="13">
                  <c:v>-379.78</c:v>
                </c:pt>
                <c:pt idx="14">
                  <c:v>1.86</c:v>
                </c:pt>
                <c:pt idx="15">
                  <c:v>-1523.9</c:v>
                </c:pt>
                <c:pt idx="16">
                  <c:v>636.69000000000005</c:v>
                </c:pt>
                <c:pt idx="17">
                  <c:v>1779.77</c:v>
                </c:pt>
                <c:pt idx="18">
                  <c:v>-451.1</c:v>
                </c:pt>
                <c:pt idx="19">
                  <c:v>-578.1</c:v>
                </c:pt>
                <c:pt idx="20">
                  <c:v>-1390.94</c:v>
                </c:pt>
                <c:pt idx="21">
                  <c:v>714.12</c:v>
                </c:pt>
                <c:pt idx="22">
                  <c:v>-799.9</c:v>
                </c:pt>
                <c:pt idx="23">
                  <c:v>-125.02</c:v>
                </c:pt>
                <c:pt idx="24">
                  <c:v>3299.01</c:v>
                </c:pt>
                <c:pt idx="25">
                  <c:v>1007.34</c:v>
                </c:pt>
                <c:pt idx="26">
                  <c:v>-204.99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90-4C53-AB70-4112E9F388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915584"/>
        <c:axId val="94946048"/>
      </c:barChart>
      <c:catAx>
        <c:axId val="94915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Bookman Old Style" panose="02050604050505020204" pitchFamily="18" charset="0"/>
                <a:ea typeface="+mn-ea"/>
                <a:cs typeface="+mn-cs"/>
              </a:defRPr>
            </a:pPr>
            <a:endParaRPr lang="ru-RU"/>
          </a:p>
        </c:txPr>
        <c:crossAx val="94946048"/>
        <c:crosses val="autoZero"/>
        <c:auto val="1"/>
        <c:lblAlgn val="ctr"/>
        <c:lblOffset val="80"/>
        <c:noMultiLvlLbl val="0"/>
      </c:catAx>
      <c:valAx>
        <c:axId val="949460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," sourceLinked="1"/>
        <c:majorTickMark val="none"/>
        <c:minorTickMark val="none"/>
        <c:tickLblPos val="nextTo"/>
        <c:crossAx val="94915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5023539968653613E-2"/>
          <c:y val="0.92964641221970212"/>
          <c:w val="0.16086232069216896"/>
          <c:h val="5.3822887210509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2"/>
              </a:solidFill>
              <a:latin typeface="Bookman Old Style" panose="0205060405050502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0.21993</cdr:x>
      <cdr:y>0.13715</cdr:y>
    </cdr:from>
    <cdr:to>
      <cdr:x>0.32163</cdr:x>
      <cdr:y>0.20491</cdr:y>
    </cdr:to>
    <cdr:sp macro="" textlink="">
      <cdr:nvSpPr>
        <cdr:cNvPr id="10" name="Стрелка вправо 9"/>
        <cdr:cNvSpPr/>
      </cdr:nvSpPr>
      <cdr:spPr>
        <a:xfrm xmlns:a="http://schemas.openxmlformats.org/drawingml/2006/main" rot="20796185">
          <a:off x="2512617" y="796167"/>
          <a:ext cx="1161881" cy="393365"/>
        </a:xfrm>
        <a:prstGeom xmlns:a="http://schemas.openxmlformats.org/drawingml/2006/main" prst="rightArrow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0.34799</cdr:x>
      <cdr:y>0.15895</cdr:y>
    </cdr:from>
    <cdr:to>
      <cdr:x>0.45055</cdr:x>
      <cdr:y>0.22435</cdr:y>
    </cdr:to>
    <cdr:sp macro="" textlink="">
      <cdr:nvSpPr>
        <cdr:cNvPr id="11" name="Стрелка вправо 10"/>
        <cdr:cNvSpPr/>
      </cdr:nvSpPr>
      <cdr:spPr>
        <a:xfrm xmlns:a="http://schemas.openxmlformats.org/drawingml/2006/main" rot="20763700">
          <a:off x="3975694" y="922728"/>
          <a:ext cx="1171706" cy="379664"/>
        </a:xfrm>
        <a:prstGeom xmlns:a="http://schemas.openxmlformats.org/drawingml/2006/main" prst="rightArrow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0.47271</cdr:x>
      <cdr:y>0.16128</cdr:y>
    </cdr:from>
    <cdr:to>
      <cdr:x>0.57177</cdr:x>
      <cdr:y>0.22283</cdr:y>
    </cdr:to>
    <cdr:sp macro="" textlink="">
      <cdr:nvSpPr>
        <cdr:cNvPr id="12" name="Стрелка вправо 11"/>
        <cdr:cNvSpPr/>
      </cdr:nvSpPr>
      <cdr:spPr>
        <a:xfrm xmlns:a="http://schemas.openxmlformats.org/drawingml/2006/main" rot="20890575">
          <a:off x="5400518" y="936293"/>
          <a:ext cx="1131750" cy="357288"/>
        </a:xfrm>
        <a:prstGeom xmlns:a="http://schemas.openxmlformats.org/drawingml/2006/main" prst="rightArrow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0.07984</cdr:x>
      <cdr:y>0.72602</cdr:y>
    </cdr:from>
    <cdr:to>
      <cdr:x>0.17705</cdr:x>
      <cdr:y>0.79379</cdr:y>
    </cdr:to>
    <cdr:sp macro="" textlink="">
      <cdr:nvSpPr>
        <cdr:cNvPr id="13" name="Стрелка вправо 12"/>
        <cdr:cNvSpPr/>
      </cdr:nvSpPr>
      <cdr:spPr>
        <a:xfrm xmlns:a="http://schemas.openxmlformats.org/drawingml/2006/main" rot="892369">
          <a:off x="912145" y="4214757"/>
          <a:ext cx="1110573" cy="393376"/>
        </a:xfrm>
        <a:prstGeom xmlns:a="http://schemas.openxmlformats.org/drawingml/2006/main" prst="rightArrow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1">
          <a:schemeClr val="accent4"/>
        </a:lnRef>
        <a:fillRef xmlns:a="http://schemas.openxmlformats.org/drawingml/2006/main" idx="3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0.21128</cdr:x>
      <cdr:y>0.72447</cdr:y>
    </cdr:from>
    <cdr:to>
      <cdr:x>0.30673</cdr:x>
      <cdr:y>0.79123</cdr:y>
    </cdr:to>
    <cdr:sp macro="" textlink="">
      <cdr:nvSpPr>
        <cdr:cNvPr id="14" name="Стрелка вправо 13"/>
        <cdr:cNvSpPr/>
      </cdr:nvSpPr>
      <cdr:spPr>
        <a:xfrm xmlns:a="http://schemas.openxmlformats.org/drawingml/2006/main" rot="1008829">
          <a:off x="2413788" y="4205740"/>
          <a:ext cx="1090477" cy="387559"/>
        </a:xfrm>
        <a:prstGeom xmlns:a="http://schemas.openxmlformats.org/drawingml/2006/main" prst="rightArrow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1">
          <a:schemeClr val="accent4"/>
        </a:lnRef>
        <a:fillRef xmlns:a="http://schemas.openxmlformats.org/drawingml/2006/main" idx="3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0.35235</cdr:x>
      <cdr:y>0.73406</cdr:y>
    </cdr:from>
    <cdr:to>
      <cdr:x>0.44619</cdr:x>
      <cdr:y>0.80393</cdr:y>
    </cdr:to>
    <cdr:sp macro="" textlink="">
      <cdr:nvSpPr>
        <cdr:cNvPr id="15" name="Стрелка вправо 14"/>
        <cdr:cNvSpPr/>
      </cdr:nvSpPr>
      <cdr:spPr>
        <a:xfrm xmlns:a="http://schemas.openxmlformats.org/drawingml/2006/main" rot="20510664">
          <a:off x="4025505" y="4261389"/>
          <a:ext cx="1072084" cy="405614"/>
        </a:xfrm>
        <a:prstGeom xmlns:a="http://schemas.openxmlformats.org/drawingml/2006/main" prst="rightArrow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1">
          <a:schemeClr val="accent4"/>
        </a:lnRef>
        <a:fillRef xmlns:a="http://schemas.openxmlformats.org/drawingml/2006/main" idx="3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0.48037</cdr:x>
      <cdr:y>0.73618</cdr:y>
    </cdr:from>
    <cdr:to>
      <cdr:x>0.56454</cdr:x>
      <cdr:y>0.80661</cdr:y>
    </cdr:to>
    <cdr:sp macro="" textlink="">
      <cdr:nvSpPr>
        <cdr:cNvPr id="16" name="Стрелка вправо 15"/>
        <cdr:cNvSpPr/>
      </cdr:nvSpPr>
      <cdr:spPr>
        <a:xfrm xmlns:a="http://schemas.openxmlformats.org/drawingml/2006/main" rot="20463574">
          <a:off x="5488032" y="4273719"/>
          <a:ext cx="961608" cy="408865"/>
        </a:xfrm>
        <a:prstGeom xmlns:a="http://schemas.openxmlformats.org/drawingml/2006/main" prst="rightArrow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1">
          <a:schemeClr val="accent4"/>
        </a:lnRef>
        <a:fillRef xmlns:a="http://schemas.openxmlformats.org/drawingml/2006/main" idx="3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0.10149</cdr:x>
      <cdr:y>0.07882</cdr:y>
    </cdr:from>
    <cdr:to>
      <cdr:x>0.1733</cdr:x>
      <cdr:y>0.2068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1159505" y="457596"/>
          <a:ext cx="820400" cy="7429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chemeClr val="tx2"/>
              </a:solidFill>
              <a:latin typeface="Bookman Old Style" panose="02050604050505020204" pitchFamily="18" charset="0"/>
            </a:rPr>
            <a:t>10,6%</a:t>
          </a:r>
        </a:p>
      </cdr:txBody>
    </cdr:sp>
  </cdr:relSizeAnchor>
  <cdr:relSizeAnchor xmlns:cdr="http://schemas.openxmlformats.org/drawingml/2006/chartDrawing">
    <cdr:from>
      <cdr:x>0.233</cdr:x>
      <cdr:y>0.09929</cdr:y>
    </cdr:from>
    <cdr:to>
      <cdr:x>0.29475</cdr:x>
      <cdr:y>0.25566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61939" y="576403"/>
          <a:ext cx="705464" cy="9077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rgbClr val="0000FF"/>
              </a:solidFill>
              <a:latin typeface="Bookman Old Style" panose="02050604050505020204" pitchFamily="18" charset="0"/>
            </a:rPr>
            <a:t>10,8%</a:t>
          </a:r>
        </a:p>
      </cdr:txBody>
    </cdr:sp>
  </cdr:relSizeAnchor>
  <cdr:relSizeAnchor xmlns:cdr="http://schemas.openxmlformats.org/drawingml/2006/chartDrawing">
    <cdr:from>
      <cdr:x>0.36574</cdr:x>
      <cdr:y>0.11452</cdr:y>
    </cdr:from>
    <cdr:to>
      <cdr:x>0.4328</cdr:x>
      <cdr:y>0.28604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178476" y="664828"/>
          <a:ext cx="766141" cy="99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rgbClr val="0000FF"/>
              </a:solidFill>
              <a:latin typeface="Bookman Old Style" panose="02050604050505020204" pitchFamily="18" charset="0"/>
            </a:rPr>
            <a:t>2%</a:t>
          </a:r>
        </a:p>
      </cdr:txBody>
    </cdr:sp>
  </cdr:relSizeAnchor>
  <cdr:relSizeAnchor xmlns:cdr="http://schemas.openxmlformats.org/drawingml/2006/chartDrawing">
    <cdr:from>
      <cdr:x>0.4887</cdr:x>
      <cdr:y>0.11776</cdr:y>
    </cdr:from>
    <cdr:to>
      <cdr:x>0.56263</cdr:x>
      <cdr:y>0.2596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5583189" y="683639"/>
          <a:ext cx="844620" cy="8234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rgbClr val="0000FF"/>
              </a:solidFill>
              <a:latin typeface="Bookman Old Style" panose="02050604050505020204" pitchFamily="18" charset="0"/>
            </a:rPr>
            <a:t>3,2%</a:t>
          </a:r>
        </a:p>
      </cdr:txBody>
    </cdr:sp>
  </cdr:relSizeAnchor>
  <cdr:relSizeAnchor xmlns:cdr="http://schemas.openxmlformats.org/drawingml/2006/chartDrawing">
    <cdr:from>
      <cdr:x>0.09557</cdr:x>
      <cdr:y>0.65852</cdr:y>
    </cdr:from>
    <cdr:to>
      <cdr:x>0.16622</cdr:x>
      <cdr:y>0.82196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091846" y="3822895"/>
          <a:ext cx="807148" cy="9488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rgbClr val="FF0000"/>
              </a:solidFill>
              <a:latin typeface="Bookman Old Style" panose="02050604050505020204" pitchFamily="18" charset="0"/>
            </a:rPr>
            <a:t>28,7%</a:t>
          </a:r>
        </a:p>
      </cdr:txBody>
    </cdr:sp>
  </cdr:relSizeAnchor>
  <cdr:relSizeAnchor xmlns:cdr="http://schemas.openxmlformats.org/drawingml/2006/chartDrawing">
    <cdr:from>
      <cdr:x>0.21771</cdr:x>
      <cdr:y>0.65852</cdr:y>
    </cdr:from>
    <cdr:to>
      <cdr:x>0.33184</cdr:x>
      <cdr:y>0.85513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2487200" y="3822895"/>
          <a:ext cx="1303888" cy="11413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rgbClr val="FF0000"/>
              </a:solidFill>
              <a:latin typeface="Bookman Old Style" panose="02050604050505020204" pitchFamily="18" charset="0"/>
            </a:rPr>
            <a:t>  17,9%</a:t>
          </a:r>
        </a:p>
      </cdr:txBody>
    </cdr:sp>
  </cdr:relSizeAnchor>
  <cdr:relSizeAnchor xmlns:cdr="http://schemas.openxmlformats.org/drawingml/2006/chartDrawing">
    <cdr:from>
      <cdr:x>0.35513</cdr:x>
      <cdr:y>0.67453</cdr:y>
    </cdr:from>
    <cdr:to>
      <cdr:x>0.45921</cdr:x>
      <cdr:y>0.87346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4057194" y="3915818"/>
          <a:ext cx="1189072" cy="11548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rgbClr val="0000FF"/>
              </a:solidFill>
              <a:latin typeface="Bookman Old Style" panose="02050604050505020204" pitchFamily="18" charset="0"/>
            </a:rPr>
            <a:t>  4%</a:t>
          </a:r>
        </a:p>
      </cdr:txBody>
    </cdr:sp>
  </cdr:relSizeAnchor>
  <cdr:relSizeAnchor xmlns:cdr="http://schemas.openxmlformats.org/drawingml/2006/chartDrawing">
    <cdr:from>
      <cdr:x>0.48999</cdr:x>
      <cdr:y>0.68417</cdr:y>
    </cdr:from>
    <cdr:to>
      <cdr:x>0.56291</cdr:x>
      <cdr:y>0.86745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5597931" y="3971810"/>
          <a:ext cx="833084" cy="10639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rgbClr val="0000FF"/>
              </a:solidFill>
              <a:latin typeface="Bookman Old Style" panose="02050604050505020204" pitchFamily="18" charset="0"/>
            </a:rPr>
            <a:t>3,7%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0.41882</cdr:x>
      <cdr:y>0.45572</cdr:y>
    </cdr:from>
    <cdr:to>
      <cdr:x>0.53132</cdr:x>
      <cdr:y>0.62447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8FA84844-AAFD-4434-8EB9-4F1404BA0321}"/>
            </a:ext>
          </a:extLst>
        </cdr:cNvPr>
        <cdr:cNvSpPr txBox="1"/>
      </cdr:nvSpPr>
      <cdr:spPr>
        <a:xfrm xmlns:a="http://schemas.openxmlformats.org/drawingml/2006/main">
          <a:off x="4308926" y="2469396"/>
          <a:ext cx="1157427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rPr>
            <a:t>1 754,67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0.08716</cdr:x>
      <cdr:y>0.04742</cdr:y>
    </cdr:from>
    <cdr:to>
      <cdr:x>0.98178</cdr:x>
      <cdr:y>0.04742</cdr:y>
    </cdr:to>
    <cdr:cxnSp macro="">
      <cdr:nvCxnSpPr>
        <cdr:cNvPr id="2" name="Прямая соединительная линия 1">
          <a:extLst xmlns:a="http://schemas.openxmlformats.org/drawingml/2006/main">
            <a:ext uri="{FF2B5EF4-FFF2-40B4-BE49-F238E27FC236}">
              <a16:creationId xmlns:a16="http://schemas.microsoft.com/office/drawing/2014/main" id="{A547C751-B8A9-474F-AD19-96382538BED8}"/>
            </a:ext>
          </a:extLst>
        </cdr:cNvPr>
        <cdr:cNvCxnSpPr/>
      </cdr:nvCxnSpPr>
      <cdr:spPr>
        <a:xfrm xmlns:a="http://schemas.openxmlformats.org/drawingml/2006/main" flipH="1">
          <a:off x="1033424" y="259511"/>
          <a:ext cx="10607188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  <a:prstDash val="dash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0.08109</cdr:x>
      <cdr:y>0.04715</cdr:y>
    </cdr:from>
    <cdr:to>
      <cdr:x>0.08109</cdr:x>
      <cdr:y>0.71053</cdr:y>
    </cdr:to>
    <cdr:cxnSp macro="">
      <cdr:nvCxnSpPr>
        <cdr:cNvPr id="4" name="Прямая со стрелкой 3">
          <a:extLst xmlns:a="http://schemas.openxmlformats.org/drawingml/2006/main">
            <a:ext uri="{FF2B5EF4-FFF2-40B4-BE49-F238E27FC236}">
              <a16:creationId xmlns:a16="http://schemas.microsoft.com/office/drawing/2014/main" id="{4C812602-2E93-4B6B-AD82-F175E172DA0A}"/>
            </a:ext>
          </a:extLst>
        </cdr:cNvPr>
        <cdr:cNvCxnSpPr/>
      </cdr:nvCxnSpPr>
      <cdr:spPr>
        <a:xfrm xmlns:a="http://schemas.openxmlformats.org/drawingml/2006/main">
          <a:off x="961416" y="258031"/>
          <a:ext cx="1" cy="3630403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triangle"/>
          <a:tailEnd type="triangle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80406-467E-4FF7-BCA7-C18740B2C602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C1116-32F5-444B-9835-7052D4064E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31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47057-6E91-4DD1-A889-E6DF6CD989D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12708-4897-48CC-909A-ABFD44B592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9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12708-4897-48CC-909A-ABFD44B5921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211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C760CD-6059-4C05-AC06-EA5F2F881D5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7A94EB-E6EE-4D95-8BA7-F3DE9729B4A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75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B0A154-778C-4FB7-A47E-F1C69287D90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1AE34-43AB-463A-90A2-224589BF9E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694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DD1839-80CB-46CC-9DED-D11C592CFEA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F37B1-0AE4-4B7F-BC8B-9D655C0620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078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61629B-7123-48D2-BF7C-BBC733A810B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69B41-A63D-4601-89B8-44A1B9CDF3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883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0F9300-C888-4076-8500-21A0D5B85A3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592BB3-12A8-4C3F-8B8E-B9CD809D9FE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180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F84CB-5233-4DB9-BA48-B8C1A972DC7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9EAA6-D351-4C0A-8B75-23A47FEAC99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3390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2899A9-1FC3-4C79-B6DA-458A1541F69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B36C5A-008B-4604-A5FC-3F15C96A76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99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06A34F-66AC-4BD1-8A47-EF2A867316B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CC44D-7890-40D0-B856-E0C69A39F9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9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7B2807-F61C-4CB5-A5B4-EA6CE13B259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8C7D56-B4A9-4AD1-945F-BFCDB19398F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472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1D2669-D523-4A61-80FD-CE4AD12DBA1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6526A-0945-4974-82BC-49318AAA453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8724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9589C9-89B4-4817-80BF-6D2C425C0A1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18203D-68C0-41B0-A03A-738372AE54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96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36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113F723-A4CB-43DE-B1DC-9F69E78EE5E2}"/>
              </a:ext>
            </a:extLst>
          </p:cNvPr>
          <p:cNvSpPr/>
          <p:nvPr/>
        </p:nvSpPr>
        <p:spPr>
          <a:xfrm>
            <a:off x="119336" y="980728"/>
            <a:ext cx="1157396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Основные направления расходов бюджета Хабаровского муниципального района на 2020 год и плановый период 2021 - 2022 годов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68AA5C-4A82-4801-8E4F-667D26AA9DBA}"/>
              </a:ext>
            </a:extLst>
          </p:cNvPr>
          <p:cNvSpPr txBox="1"/>
          <p:nvPr/>
        </p:nvSpPr>
        <p:spPr>
          <a:xfrm>
            <a:off x="462273" y="4509120"/>
            <a:ext cx="11431334" cy="1733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200"/>
              </a:lnSpc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Начальник Финансового управления администрации </a:t>
            </a:r>
          </a:p>
          <a:p>
            <a:pPr>
              <a:lnSpc>
                <a:spcPts val="3200"/>
              </a:lnSpc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Хабаровского муниципального района</a:t>
            </a:r>
          </a:p>
          <a:p>
            <a:pPr>
              <a:lnSpc>
                <a:spcPts val="3200"/>
              </a:lnSpc>
            </a:pPr>
            <a:endParaRPr lang="ru-RU" sz="3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200"/>
              </a:lnSpc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Гусева Оксана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4085120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A385B4FD-B4EF-4B6C-A46C-8501E6370078}"/>
              </a:ext>
            </a:extLst>
          </p:cNvPr>
          <p:cNvSpPr/>
          <p:nvPr/>
        </p:nvSpPr>
        <p:spPr>
          <a:xfrm>
            <a:off x="3015972" y="3080108"/>
            <a:ext cx="8552636" cy="6528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B2D5F2-353D-48FC-A589-9102DA8D234B}"/>
              </a:ext>
            </a:extLst>
          </p:cNvPr>
          <p:cNvSpPr/>
          <p:nvPr/>
        </p:nvSpPr>
        <p:spPr>
          <a:xfrm>
            <a:off x="3015972" y="3005127"/>
            <a:ext cx="8851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Софинансирование объектов капитального строительства муниципальной собственности, включенных в КАИП (разработка ПСД на строительство газопровода в с. Нагорное. строительство газопровода)</a:t>
            </a:r>
            <a:endParaRPr lang="ru-RU" sz="1400" dirty="0">
              <a:latin typeface="Bookman Old Style" panose="02050604050505020204" pitchFamily="18" charset="0"/>
            </a:endParaRP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32986404-C1BF-43E0-843D-EF85C7DCB0BC}"/>
              </a:ext>
            </a:extLst>
          </p:cNvPr>
          <p:cNvSpPr/>
          <p:nvPr/>
        </p:nvSpPr>
        <p:spPr>
          <a:xfrm>
            <a:off x="3015972" y="1586428"/>
            <a:ext cx="8552636" cy="49497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8232E620-DD5D-495E-B159-23B961AB15F3}"/>
              </a:ext>
            </a:extLst>
          </p:cNvPr>
          <p:cNvSpPr/>
          <p:nvPr/>
        </p:nvSpPr>
        <p:spPr>
          <a:xfrm>
            <a:off x="3015972" y="2159062"/>
            <a:ext cx="8552636" cy="33942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C128B8DE-CD11-4FE4-B2AD-544EE2881BA2}"/>
              </a:ext>
            </a:extLst>
          </p:cNvPr>
          <p:cNvSpPr/>
          <p:nvPr/>
        </p:nvSpPr>
        <p:spPr>
          <a:xfrm>
            <a:off x="3015972" y="2564521"/>
            <a:ext cx="8552636" cy="40489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: скругленные углы 27">
            <a:extLst>
              <a:ext uri="{FF2B5EF4-FFF2-40B4-BE49-F238E27FC236}">
                <a16:creationId xmlns:a16="http://schemas.microsoft.com/office/drawing/2014/main" id="{88F3CCA2-1BCE-49A1-85BB-E76E4CA8BF02}"/>
              </a:ext>
            </a:extLst>
          </p:cNvPr>
          <p:cNvSpPr/>
          <p:nvPr/>
        </p:nvSpPr>
        <p:spPr>
          <a:xfrm>
            <a:off x="3015972" y="3801390"/>
            <a:ext cx="8552636" cy="35725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: скругленные углы 28">
            <a:extLst>
              <a:ext uri="{FF2B5EF4-FFF2-40B4-BE49-F238E27FC236}">
                <a16:creationId xmlns:a16="http://schemas.microsoft.com/office/drawing/2014/main" id="{45AB5664-2780-4D8F-829C-39BFE3179A19}"/>
              </a:ext>
            </a:extLst>
          </p:cNvPr>
          <p:cNvSpPr/>
          <p:nvPr/>
        </p:nvSpPr>
        <p:spPr>
          <a:xfrm>
            <a:off x="3015972" y="4237127"/>
            <a:ext cx="8552636" cy="4080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64C0D1BB-A6CE-42C6-A75E-9B813D974866}"/>
              </a:ext>
            </a:extLst>
          </p:cNvPr>
          <p:cNvSpPr/>
          <p:nvPr/>
        </p:nvSpPr>
        <p:spPr>
          <a:xfrm>
            <a:off x="3019372" y="4733105"/>
            <a:ext cx="8552636" cy="4626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9CE4C42A-8DD4-482E-83CE-D4E128522CFE}"/>
              </a:ext>
            </a:extLst>
          </p:cNvPr>
          <p:cNvSpPr/>
          <p:nvPr/>
        </p:nvSpPr>
        <p:spPr>
          <a:xfrm>
            <a:off x="3015972" y="5298972"/>
            <a:ext cx="8552636" cy="61791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B1A2FA71-2DAF-4D2C-BDC1-ABF0AE377BCE}"/>
              </a:ext>
            </a:extLst>
          </p:cNvPr>
          <p:cNvSpPr/>
          <p:nvPr/>
        </p:nvSpPr>
        <p:spPr>
          <a:xfrm>
            <a:off x="3015972" y="5959151"/>
            <a:ext cx="8552636" cy="37605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E4017B0-48EB-4352-8FDD-7DA99219447C}"/>
              </a:ext>
            </a:extLst>
          </p:cNvPr>
          <p:cNvSpPr/>
          <p:nvPr/>
        </p:nvSpPr>
        <p:spPr>
          <a:xfrm>
            <a:off x="263352" y="188640"/>
            <a:ext cx="10297144" cy="55003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Бюджетные инвестиции в 2020 году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63D2E09-5476-44BE-A829-13E90F9CB3CB}"/>
              </a:ext>
            </a:extLst>
          </p:cNvPr>
          <p:cNvSpPr/>
          <p:nvPr/>
        </p:nvSpPr>
        <p:spPr>
          <a:xfrm>
            <a:off x="4943872" y="939162"/>
            <a:ext cx="6048672" cy="55003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Приоритетные направления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D55096D6-E141-4182-AAF1-C11089C2564D}"/>
              </a:ext>
            </a:extLst>
          </p:cNvPr>
          <p:cNvSpPr/>
          <p:nvPr/>
        </p:nvSpPr>
        <p:spPr>
          <a:xfrm>
            <a:off x="263352" y="1772816"/>
            <a:ext cx="1080258" cy="4248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всего101,1 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F347E828-CD4C-481A-8746-3B02A2422791}"/>
              </a:ext>
            </a:extLst>
          </p:cNvPr>
          <p:cNvSpPr/>
          <p:nvPr/>
        </p:nvSpPr>
        <p:spPr>
          <a:xfrm>
            <a:off x="1775520" y="1772816"/>
            <a:ext cx="864096" cy="288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КБ 60,1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A7CF4649-F45A-4F7A-9A0D-7DC11D411EEC}"/>
              </a:ext>
            </a:extLst>
          </p:cNvPr>
          <p:cNvSpPr/>
          <p:nvPr/>
        </p:nvSpPr>
        <p:spPr>
          <a:xfrm>
            <a:off x="1775520" y="4941168"/>
            <a:ext cx="86409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МБ 41,0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5669D34-5637-47A3-AA7F-C5273BB3062E}"/>
              </a:ext>
            </a:extLst>
          </p:cNvPr>
          <p:cNvSpPr/>
          <p:nvPr/>
        </p:nvSpPr>
        <p:spPr>
          <a:xfrm>
            <a:off x="3080062" y="1586428"/>
            <a:ext cx="8848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Приобретение здания под КДЦ и решения вопроса организации культурно досугового обслуживания населения в сельском поселении «Село Бычиха».</a:t>
            </a:r>
            <a:endParaRPr lang="ru-RU" sz="1400" dirty="0">
              <a:latin typeface="Bookman Old Style" panose="020506040505050202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7E4138F-E676-46F9-864F-9ABFD340D3BC}"/>
              </a:ext>
            </a:extLst>
          </p:cNvPr>
          <p:cNvSpPr/>
          <p:nvPr/>
        </p:nvSpPr>
        <p:spPr>
          <a:xfrm>
            <a:off x="3059350" y="2148896"/>
            <a:ext cx="8042248" cy="31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1400" dirty="0">
                <a:latin typeface="Bookman Old Style" panose="02050604050505020204" pitchFamily="18" charset="0"/>
              </a:rPr>
              <a:t>Строительство подъезда к земельным участкам в районе с. Свечино</a:t>
            </a:r>
            <a:endParaRPr lang="ru-RU" sz="14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F88B52B-1820-4140-9BBB-9755A9B532EC}"/>
              </a:ext>
            </a:extLst>
          </p:cNvPr>
          <p:cNvSpPr/>
          <p:nvPr/>
        </p:nvSpPr>
        <p:spPr>
          <a:xfrm>
            <a:off x="3071526" y="2508651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Газопровод природного газа в с. Казакевичево (завершение СМР, ввод объекта в эксплуатацию</a:t>
            </a:r>
            <a:endParaRPr lang="ru-RU" sz="1400" dirty="0">
              <a:latin typeface="Bookman Old Style" panose="02050604050505020204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5251CD6-6CDF-4035-8196-F2BF0199070C}"/>
              </a:ext>
            </a:extLst>
          </p:cNvPr>
          <p:cNvSpPr/>
          <p:nvPr/>
        </p:nvSpPr>
        <p:spPr>
          <a:xfrm>
            <a:off x="3080062" y="3826949"/>
            <a:ext cx="50177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Распределительный газопровод в с. Осиновая Речка </a:t>
            </a:r>
            <a:endParaRPr lang="ru-RU" sz="1400" dirty="0">
              <a:latin typeface="Bookman Old Style" panose="020506040505050202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21AE121-259D-4257-80C1-BC4E216917F7}"/>
              </a:ext>
            </a:extLst>
          </p:cNvPr>
          <p:cNvSpPr/>
          <p:nvPr/>
        </p:nvSpPr>
        <p:spPr>
          <a:xfrm>
            <a:off x="3059350" y="468998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Проектирование объекта «Очистные сооружения хозяйственно-бытовых сточных вод в с. Бычиха Хабаровского муниципального района»</a:t>
            </a:r>
            <a:endParaRPr lang="ru-RU" sz="1400" dirty="0">
              <a:latin typeface="Bookman Old Style" panose="020506040505050202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B016AA9-0989-49D9-BE85-C79BA6BC7D4B}"/>
              </a:ext>
            </a:extLst>
          </p:cNvPr>
          <p:cNvSpPr/>
          <p:nvPr/>
        </p:nvSpPr>
        <p:spPr>
          <a:xfrm>
            <a:off x="3047326" y="5220487"/>
            <a:ext cx="82397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Проектирование объекта «Очистные сооружения хозяйственно-бытовых сточных вод для квартала Солнечный город с. Мирное, Хабаровского муниципального района Хабаровского края»</a:t>
            </a:r>
            <a:endParaRPr lang="ru-RU" sz="1400" dirty="0">
              <a:latin typeface="Bookman Old Style" panose="020506040505050202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A2D850C-B1F3-4380-A413-AAAC93025B2D}"/>
              </a:ext>
            </a:extLst>
          </p:cNvPr>
          <p:cNvSpPr/>
          <p:nvPr/>
        </p:nvSpPr>
        <p:spPr>
          <a:xfrm>
            <a:off x="3080062" y="414912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Строительство объекта «Водовод Гаровский водозабор – с. Гаровка-1 Хабаровского муниципального района»</a:t>
            </a:r>
            <a:endParaRPr lang="ru-RU" sz="1400" dirty="0">
              <a:latin typeface="Bookman Old Style" panose="020506040505050202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B82CFFB3-FEAB-47DD-8DD1-454ADCE0BD23}"/>
              </a:ext>
            </a:extLst>
          </p:cNvPr>
          <p:cNvSpPr/>
          <p:nvPr/>
        </p:nvSpPr>
        <p:spPr>
          <a:xfrm>
            <a:off x="3071526" y="5941662"/>
            <a:ext cx="82397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Дополнительные работы по завершению строительства стадиона в с. Некрасовка</a:t>
            </a:r>
            <a:endParaRPr lang="ru-RU" sz="1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95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9262A718-B4F1-4ADD-A6AA-FB1699E1940F}"/>
              </a:ext>
            </a:extLst>
          </p:cNvPr>
          <p:cNvSpPr/>
          <p:nvPr/>
        </p:nvSpPr>
        <p:spPr>
          <a:xfrm>
            <a:off x="661363" y="4140181"/>
            <a:ext cx="3574100" cy="224114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4650E13-156D-4AA0-8AB3-81C703095D19}"/>
              </a:ext>
            </a:extLst>
          </p:cNvPr>
          <p:cNvSpPr/>
          <p:nvPr/>
        </p:nvSpPr>
        <p:spPr>
          <a:xfrm>
            <a:off x="661363" y="1578923"/>
            <a:ext cx="3574100" cy="240065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B60E0F-AD79-4C99-94CA-729EFAFF98F1}"/>
              </a:ext>
            </a:extLst>
          </p:cNvPr>
          <p:cNvSpPr txBox="1"/>
          <p:nvPr/>
        </p:nvSpPr>
        <p:spPr>
          <a:xfrm>
            <a:off x="755738" y="1578922"/>
            <a:ext cx="347972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>
                <a:latin typeface="Bookman Old Style" panose="02050604050505020204" pitchFamily="18" charset="0"/>
              </a:rPr>
              <a:t>Дотация на выравнивание бюджетной обеспеченности поселениям</a:t>
            </a:r>
            <a:r>
              <a:rPr lang="ru-RU" dirty="0">
                <a:latin typeface="Bookman Old Style" panose="02050604050505020204" pitchFamily="18" charset="0"/>
              </a:rPr>
              <a:t>:</a:t>
            </a:r>
          </a:p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2019 – 39,8 млн.руб.</a:t>
            </a:r>
          </a:p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2020 – 42,5 млн.руб.</a:t>
            </a:r>
          </a:p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2021 – 42,6 млн.руб. </a:t>
            </a:r>
          </a:p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2022 – 42,7 млн.руб.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AC9659-E089-4782-9526-6D4A0C3C6124}"/>
              </a:ext>
            </a:extLst>
          </p:cNvPr>
          <p:cNvSpPr txBox="1"/>
          <p:nvPr/>
        </p:nvSpPr>
        <p:spPr>
          <a:xfrm>
            <a:off x="661363" y="4141497"/>
            <a:ext cx="36899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>
                <a:latin typeface="Bookman Old Style" panose="02050604050505020204" pitchFamily="18" charset="0"/>
              </a:rPr>
              <a:t>Иные межбюджетные трансферты поселениям</a:t>
            </a:r>
            <a:r>
              <a:rPr lang="ru-RU" dirty="0">
                <a:latin typeface="Bookman Old Style" panose="02050604050505020204" pitchFamily="18" charset="0"/>
              </a:rPr>
              <a:t>:</a:t>
            </a:r>
          </a:p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2019 – 55,3 млн.руб.</a:t>
            </a:r>
          </a:p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2020 – 63,4 млн.руб.</a:t>
            </a:r>
          </a:p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2021 – 63,4 млн.руб. </a:t>
            </a:r>
          </a:p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2022 – 63,4 млн.руб.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F37C0B8-88FF-4A1A-9CF1-0A940CC5182A}"/>
              </a:ext>
            </a:extLst>
          </p:cNvPr>
          <p:cNvSpPr/>
          <p:nvPr/>
        </p:nvSpPr>
        <p:spPr>
          <a:xfrm>
            <a:off x="4583832" y="1595901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Times New Roman" panose="02020603050405020304" pitchFamily="18" charset="0"/>
              </a:rPr>
              <a:t>Дотация на выравнивание бюджетной обеспеченности, а также иные межбюджетные трансферты на сбалансированность бюджетов поселений обеспечивают потребность поселений в средствах на первоочередные и социально значимые расходы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0DFE906-E66F-421C-9F08-AA2886ED6EBF}"/>
              </a:ext>
            </a:extLst>
          </p:cNvPr>
          <p:cNvSpPr/>
          <p:nvPr/>
        </p:nvSpPr>
        <p:spPr>
          <a:xfrm>
            <a:off x="1847528" y="260648"/>
            <a:ext cx="8042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70C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Финансовая помощь поселениям </a:t>
            </a:r>
            <a:endParaRPr lang="ru-RU" sz="36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73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39992" y="4134956"/>
            <a:ext cx="8609252" cy="1280380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522635620"/>
              </p:ext>
            </p:extLst>
          </p:nvPr>
        </p:nvGraphicFramePr>
        <p:xfrm>
          <a:off x="22016" y="1484783"/>
          <a:ext cx="1185664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191344" y="156021"/>
            <a:ext cx="10369152" cy="112474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itchFamily="34" charset="0"/>
              </a:rPr>
              <a:t>Уровень разрыва в уровне бюджетной обеспеченности поселений на 2020 г.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71464" y="2577404"/>
            <a:ext cx="815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22,76 раза</a:t>
            </a:r>
          </a:p>
        </p:txBody>
      </p:sp>
      <p:cxnSp>
        <p:nvCxnSpPr>
          <p:cNvPr id="16" name="Прямая со стрелкой 15"/>
          <p:cNvCxnSpPr>
            <a:cxnSpLocks/>
          </p:cNvCxnSpPr>
          <p:nvPr/>
        </p:nvCxnSpPr>
        <p:spPr>
          <a:xfrm flipH="1">
            <a:off x="6052197" y="1742814"/>
            <a:ext cx="15240" cy="23574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44618" y="2577404"/>
            <a:ext cx="815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8,6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раза</a:t>
            </a:r>
          </a:p>
        </p:txBody>
      </p:sp>
      <p:sp>
        <p:nvSpPr>
          <p:cNvPr id="19" name="TextBox 18"/>
          <p:cNvSpPr txBox="1"/>
          <p:nvPr/>
        </p:nvSpPr>
        <p:spPr>
          <a:xfrm rot="10800000" flipV="1">
            <a:off x="6240016" y="5034662"/>
            <a:ext cx="24800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Bookman Old Style" panose="02050604050505020204" pitchFamily="18" charset="0"/>
                <a:cs typeface="Arial" panose="020B0604020202020204" pitchFamily="34" charset="0"/>
              </a:rPr>
              <a:t>до выравнивания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98731" y="4134956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Bookman Old Style" panose="02050604050505020204" pitchFamily="18" charset="0"/>
                <a:cs typeface="Arial" panose="020B0604020202020204" pitchFamily="34" charset="0"/>
              </a:rPr>
              <a:t>после выравнивания – 0,83</a:t>
            </a:r>
          </a:p>
        </p:txBody>
      </p:sp>
    </p:spTree>
    <p:extLst>
      <p:ext uri="{BB962C8B-B14F-4D97-AF65-F5344CB8AC3E}">
        <p14:creationId xmlns:p14="http://schemas.microsoft.com/office/powerpoint/2010/main" val="1642325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225413" y="97158"/>
            <a:ext cx="10335083" cy="112474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itchFamily="34" charset="0"/>
              </a:rPr>
              <a:t>Иные межбюджетные трансферты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1755" y="5326388"/>
            <a:ext cx="4732117" cy="1368152"/>
          </a:xfrm>
          <a:prstGeom prst="roundRect">
            <a:avLst/>
          </a:prstGeom>
          <a:solidFill>
            <a:srgbClr val="CCFFCC"/>
          </a:solidFill>
          <a:ln w="190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На решение вопросов местного значения, определенных Законом Хабаровского края № 16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(3,3)</a:t>
            </a:r>
          </a:p>
          <a:p>
            <a:pPr algn="ctr"/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121253" y="1772816"/>
            <a:ext cx="3168353" cy="1609326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Межбюджетные трансферты на оказание целевой финансовой поддержки (19,6)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43742" y="3512675"/>
            <a:ext cx="4082291" cy="1599733"/>
          </a:xfrm>
          <a:prstGeom prst="roundRect">
            <a:avLst/>
          </a:prstGeom>
          <a:solidFill>
            <a:srgbClr val="CCFFCC"/>
          </a:solidFill>
          <a:ln w="190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На компенсацию снижения расчетного объема финансовой помощи по сравнению с предшествую-</a:t>
            </a:r>
            <a:r>
              <a:rPr lang="ru-R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щим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 годом (4,1)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1756" y="3533675"/>
            <a:ext cx="3197613" cy="1566171"/>
          </a:xfrm>
          <a:prstGeom prst="roundRect">
            <a:avLst/>
          </a:prstGeom>
          <a:solidFill>
            <a:srgbClr val="CCFFCC"/>
          </a:solidFill>
          <a:ln w="190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На осуществление социально-значимых и первоочередных расходов бюджета (53,0) </a:t>
            </a:r>
          </a:p>
        </p:txBody>
      </p: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F4C4778D-F78C-4E14-8C9F-F8046C386F0C}"/>
              </a:ext>
            </a:extLst>
          </p:cNvPr>
          <p:cNvCxnSpPr>
            <a:cxnSpLocks/>
          </p:cNvCxnSpPr>
          <p:nvPr/>
        </p:nvCxnSpPr>
        <p:spPr>
          <a:xfrm flipH="1">
            <a:off x="3143672" y="1216214"/>
            <a:ext cx="144016" cy="5166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3" name="Скругленный прямоугольник 42"/>
          <p:cNvSpPr/>
          <p:nvPr/>
        </p:nvSpPr>
        <p:spPr>
          <a:xfrm>
            <a:off x="5286033" y="5196654"/>
            <a:ext cx="1296144" cy="1152128"/>
          </a:xfrm>
          <a:prstGeom prst="roundRect">
            <a:avLst/>
          </a:prstGeom>
          <a:solidFill>
            <a:srgbClr val="CCFFCC"/>
          </a:solidFill>
          <a:ln w="190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Резерв (3,0)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8052105" y="3933056"/>
            <a:ext cx="3888432" cy="1785904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Межбюджетные трансферты на осуществление части полномочий по решению вопросов местного значения (0,6)</a:t>
            </a:r>
          </a:p>
        </p:txBody>
      </p: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F4C4778D-F78C-4E14-8C9F-F8046C386F0C}"/>
              </a:ext>
            </a:extLst>
          </p:cNvPr>
          <p:cNvCxnSpPr>
            <a:cxnSpLocks/>
          </p:cNvCxnSpPr>
          <p:nvPr/>
        </p:nvCxnSpPr>
        <p:spPr>
          <a:xfrm>
            <a:off x="7320136" y="1227502"/>
            <a:ext cx="864096" cy="27055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F4C4778D-F78C-4E14-8C9F-F8046C386F0C}"/>
              </a:ext>
            </a:extLst>
          </p:cNvPr>
          <p:cNvCxnSpPr>
            <a:cxnSpLocks/>
          </p:cNvCxnSpPr>
          <p:nvPr/>
        </p:nvCxnSpPr>
        <p:spPr>
          <a:xfrm>
            <a:off x="9336360" y="1239035"/>
            <a:ext cx="375141" cy="5337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859389CD-F6C6-4893-A317-C5617B69F30E}"/>
              </a:ext>
            </a:extLst>
          </p:cNvPr>
          <p:cNvCxnSpPr>
            <a:cxnSpLocks/>
          </p:cNvCxnSpPr>
          <p:nvPr/>
        </p:nvCxnSpPr>
        <p:spPr>
          <a:xfrm>
            <a:off x="3503712" y="3266170"/>
            <a:ext cx="0" cy="2060218"/>
          </a:xfrm>
          <a:prstGeom prst="lin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859389CD-F6C6-4893-A317-C5617B69F30E}"/>
              </a:ext>
            </a:extLst>
          </p:cNvPr>
          <p:cNvCxnSpPr>
            <a:cxnSpLocks/>
          </p:cNvCxnSpPr>
          <p:nvPr/>
        </p:nvCxnSpPr>
        <p:spPr>
          <a:xfrm>
            <a:off x="5529737" y="2708022"/>
            <a:ext cx="0" cy="792088"/>
          </a:xfrm>
          <a:prstGeom prst="lin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859389CD-F6C6-4893-A317-C5617B69F30E}"/>
              </a:ext>
            </a:extLst>
          </p:cNvPr>
          <p:cNvCxnSpPr>
            <a:cxnSpLocks/>
          </p:cNvCxnSpPr>
          <p:nvPr/>
        </p:nvCxnSpPr>
        <p:spPr>
          <a:xfrm flipH="1">
            <a:off x="4593633" y="2708022"/>
            <a:ext cx="936104" cy="0"/>
          </a:xfrm>
          <a:prstGeom prst="lin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859389CD-F6C6-4893-A317-C5617B69F30E}"/>
              </a:ext>
            </a:extLst>
          </p:cNvPr>
          <p:cNvCxnSpPr>
            <a:cxnSpLocks/>
          </p:cNvCxnSpPr>
          <p:nvPr/>
        </p:nvCxnSpPr>
        <p:spPr>
          <a:xfrm>
            <a:off x="551384" y="2636912"/>
            <a:ext cx="0" cy="896763"/>
          </a:xfrm>
          <a:prstGeom prst="lin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859389CD-F6C6-4893-A317-C5617B69F30E}"/>
              </a:ext>
            </a:extLst>
          </p:cNvPr>
          <p:cNvCxnSpPr>
            <a:cxnSpLocks/>
          </p:cNvCxnSpPr>
          <p:nvPr/>
        </p:nvCxnSpPr>
        <p:spPr>
          <a:xfrm flipH="1">
            <a:off x="551384" y="2636912"/>
            <a:ext cx="216024" cy="0"/>
          </a:xfrm>
          <a:prstGeom prst="lin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859389CD-F6C6-4893-A317-C5617B69F30E}"/>
              </a:ext>
            </a:extLst>
          </p:cNvPr>
          <p:cNvCxnSpPr>
            <a:cxnSpLocks/>
          </p:cNvCxnSpPr>
          <p:nvPr/>
        </p:nvCxnSpPr>
        <p:spPr>
          <a:xfrm>
            <a:off x="3649964" y="3248980"/>
            <a:ext cx="0" cy="1960239"/>
          </a:xfrm>
          <a:prstGeom prst="lin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859389CD-F6C6-4893-A317-C5617B69F30E}"/>
              </a:ext>
            </a:extLst>
          </p:cNvPr>
          <p:cNvCxnSpPr>
            <a:cxnSpLocks/>
          </p:cNvCxnSpPr>
          <p:nvPr/>
        </p:nvCxnSpPr>
        <p:spPr>
          <a:xfrm flipH="1">
            <a:off x="3649964" y="5209219"/>
            <a:ext cx="1742989" cy="0"/>
          </a:xfrm>
          <a:prstGeom prst="lin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DBD0DB5-C5EB-42C3-B557-DFABCEB8973F}"/>
              </a:ext>
            </a:extLst>
          </p:cNvPr>
          <p:cNvSpPr/>
          <p:nvPr/>
        </p:nvSpPr>
        <p:spPr>
          <a:xfrm>
            <a:off x="10510386" y="1290769"/>
            <a:ext cx="155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latin typeface="Bookman Old Style" panose="02050604050505020204" pitchFamily="18" charset="0"/>
              </a:rPr>
              <a:t>млн. рублей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48411" y="1729692"/>
            <a:ext cx="3845218" cy="153647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Межбюджетные транс-ферты на обеспечение сбалансированности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бюджетов поселений (63,4)</a:t>
            </a:r>
          </a:p>
        </p:txBody>
      </p:sp>
    </p:spTree>
    <p:extLst>
      <p:ext uri="{BB962C8B-B14F-4D97-AF65-F5344CB8AC3E}">
        <p14:creationId xmlns:p14="http://schemas.microsoft.com/office/powerpoint/2010/main" val="116207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31C4702-3FC2-4082-80E6-D41550E65D76}"/>
              </a:ext>
            </a:extLst>
          </p:cNvPr>
          <p:cNvSpPr/>
          <p:nvPr/>
        </p:nvSpPr>
        <p:spPr>
          <a:xfrm>
            <a:off x="263353" y="1052736"/>
            <a:ext cx="113772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</a:rPr>
              <a:t>В течении 2020 года поселения района могут принять участие в распределении следующих межбюджетных трансфертов в рамках муниципальных программ района: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Скругленный прямоугольник 11">
            <a:extLst>
              <a:ext uri="{FF2B5EF4-FFF2-40B4-BE49-F238E27FC236}">
                <a16:creationId xmlns:a16="http://schemas.microsoft.com/office/drawing/2014/main" id="{AEA6A7F4-5C74-41B1-A52F-5BBD1B93236F}"/>
              </a:ext>
            </a:extLst>
          </p:cNvPr>
          <p:cNvSpPr/>
          <p:nvPr/>
        </p:nvSpPr>
        <p:spPr>
          <a:xfrm>
            <a:off x="263353" y="116632"/>
            <a:ext cx="10153128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itchFamily="34" charset="0"/>
              </a:rPr>
              <a:t>Иные межбюджетные трансферты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D764578-08FC-47EF-906F-3872D550F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24825"/>
              </p:ext>
            </p:extLst>
          </p:nvPr>
        </p:nvGraphicFramePr>
        <p:xfrm>
          <a:off x="298056" y="2204864"/>
          <a:ext cx="11161240" cy="440367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9145016">
                  <a:extLst>
                    <a:ext uri="{9D8B030D-6E8A-4147-A177-3AD203B41FA5}">
                      <a16:colId xmlns:a16="http://schemas.microsoft.com/office/drawing/2014/main" val="893891509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291406722"/>
                    </a:ext>
                  </a:extLst>
                </a:gridCol>
              </a:tblGrid>
              <a:tr h="464615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Наименование</a:t>
                      </a:r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Сумма на 2020 год</a:t>
                      </a:r>
                      <a:endParaRPr lang="ru-RU" sz="1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898534"/>
                  </a:ext>
                </a:extLst>
              </a:tr>
              <a:tr h="2253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1</a:t>
                      </a:r>
                      <a:endParaRPr lang="ru-RU" sz="1400" b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2</a:t>
                      </a:r>
                      <a:endParaRPr lang="ru-RU" sz="1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2632165"/>
                  </a:ext>
                </a:extLst>
              </a:tr>
              <a:tr h="632475"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Муниципальная программа «Развитие информационного общества в Хабаровском муниципальном районе на 2016 - 2020 годы»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65028"/>
                  </a:ext>
                </a:extLst>
              </a:tr>
              <a:tr h="9599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Предоставление иных межбюджетных трансфертов городскому, сельским поселениям Хабаровского муниципального района на мероприятия, связанные с защитой информации</a:t>
                      </a:r>
                      <a:endParaRPr lang="ru-RU" sz="1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200,000</a:t>
                      </a:r>
                      <a:endParaRPr lang="ru-RU" sz="1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3147320"/>
                  </a:ext>
                </a:extLst>
              </a:tr>
              <a:tr h="624228"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Муниципальная программа «Комплексное развитие сельских территорий Хабаровского муниципального района на 2016 - 2023 годы»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547752"/>
                  </a:ext>
                </a:extLst>
              </a:tr>
              <a:tr h="2253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Грантовая поддержка местных инициатив граждан</a:t>
                      </a:r>
                      <a:endParaRPr lang="ru-RU" sz="1400" b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1 000,000</a:t>
                      </a:r>
                      <a:endParaRPr lang="ru-RU" sz="1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2141714"/>
                  </a:ext>
                </a:extLst>
              </a:tr>
              <a:tr h="9431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Предоставление бюджетам городского, сельских поселений Хабаровского муниципального района иных межбюджетных трансфертов на проектные работы по объектам агропромышленного комплекса и социальной сферы</a:t>
                      </a:r>
                      <a:endParaRPr lang="ru-RU" sz="1400" b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1 500,000</a:t>
                      </a:r>
                      <a:endParaRPr lang="ru-RU" sz="1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6578823"/>
                  </a:ext>
                </a:extLst>
              </a:tr>
              <a:tr h="2253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ИТОГО</a:t>
                      </a:r>
                      <a:endParaRPr lang="ru-RU" sz="1400" b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</a:rPr>
                        <a:t>2 700,000</a:t>
                      </a:r>
                      <a:endParaRPr lang="ru-RU" sz="1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5200761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DEB6430-25DB-49C5-9354-5EB2E438A2B2}"/>
              </a:ext>
            </a:extLst>
          </p:cNvPr>
          <p:cNvSpPr/>
          <p:nvPr/>
        </p:nvSpPr>
        <p:spPr>
          <a:xfrm>
            <a:off x="10200456" y="1841385"/>
            <a:ext cx="1547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</a:rPr>
              <a:t>тыс. рублей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586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E964D13-8141-463A-8879-1B450B9F7F33}"/>
              </a:ext>
            </a:extLst>
          </p:cNvPr>
          <p:cNvSpPr/>
          <p:nvPr/>
        </p:nvSpPr>
        <p:spPr>
          <a:xfrm>
            <a:off x="479376" y="0"/>
            <a:ext cx="10092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Показатели сбалансированности бюджетов поселений</a:t>
            </a: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F37FF18C-F1FE-44AD-B882-31F4F58748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8502563"/>
              </p:ext>
            </p:extLst>
          </p:nvPr>
        </p:nvGraphicFramePr>
        <p:xfrm>
          <a:off x="-27806" y="673105"/>
          <a:ext cx="11928648" cy="6146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BBA5723-A7E7-446E-9422-64A18FF59350}"/>
              </a:ext>
            </a:extLst>
          </p:cNvPr>
          <p:cNvSpPr/>
          <p:nvPr/>
        </p:nvSpPr>
        <p:spPr>
          <a:xfrm>
            <a:off x="255265" y="523220"/>
            <a:ext cx="155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latin typeface="Bookman Old Style" panose="02050604050505020204" pitchFamily="18" charset="0"/>
              </a:rPr>
              <a:t>млн. рублей</a:t>
            </a:r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4088AE-5E50-4158-8405-136B02C3B18D}"/>
              </a:ext>
            </a:extLst>
          </p:cNvPr>
          <p:cNvSpPr txBox="1"/>
          <p:nvPr/>
        </p:nvSpPr>
        <p:spPr>
          <a:xfrm>
            <a:off x="5047492" y="892552"/>
            <a:ext cx="177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профицит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9BAE08-B931-44C4-A1A5-7AC1C916E19A}"/>
              </a:ext>
            </a:extLst>
          </p:cNvPr>
          <p:cNvSpPr txBox="1"/>
          <p:nvPr/>
        </p:nvSpPr>
        <p:spPr>
          <a:xfrm>
            <a:off x="4719518" y="5815563"/>
            <a:ext cx="1790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дефицит</a:t>
            </a:r>
          </a:p>
        </p:txBody>
      </p:sp>
    </p:spTree>
    <p:extLst>
      <p:ext uri="{BB962C8B-B14F-4D97-AF65-F5344CB8AC3E}">
        <p14:creationId xmlns:p14="http://schemas.microsoft.com/office/powerpoint/2010/main" val="1022570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113F723-A4CB-43DE-B1DC-9F69E78EE5E2}"/>
              </a:ext>
            </a:extLst>
          </p:cNvPr>
          <p:cNvSpPr/>
          <p:nvPr/>
        </p:nvSpPr>
        <p:spPr>
          <a:xfrm>
            <a:off x="119336" y="980728"/>
            <a:ext cx="1157396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Основные </a:t>
            </a:r>
            <a:r>
              <a:rPr lang="ru-RU" sz="460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направления расходов бюджета </a:t>
            </a:r>
            <a:r>
              <a:rPr lang="ru-RU" sz="4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Хабаровского муниципального района на 2020 год и плановый период 2021 - 2022 годов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68AA5C-4A82-4801-8E4F-667D26AA9DBA}"/>
              </a:ext>
            </a:extLst>
          </p:cNvPr>
          <p:cNvSpPr txBox="1"/>
          <p:nvPr/>
        </p:nvSpPr>
        <p:spPr>
          <a:xfrm>
            <a:off x="462273" y="4509120"/>
            <a:ext cx="11431334" cy="17338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200"/>
              </a:lnSpc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Начальник Финансового управления администрации </a:t>
            </a:r>
          </a:p>
          <a:p>
            <a:pPr>
              <a:lnSpc>
                <a:spcPts val="3200"/>
              </a:lnSpc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Хабаровского муниципального района</a:t>
            </a:r>
          </a:p>
          <a:p>
            <a:pPr>
              <a:lnSpc>
                <a:spcPts val="3200"/>
              </a:lnSpc>
            </a:pPr>
            <a:endParaRPr lang="ru-RU" sz="3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200"/>
              </a:lnSpc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Гусева Оксана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1397872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8">
            <a:extLst>
              <a:ext uri="{FF2B5EF4-FFF2-40B4-BE49-F238E27FC236}">
                <a16:creationId xmlns:a16="http://schemas.microsoft.com/office/drawing/2014/main" id="{AA72E39B-97E0-4FBF-AE4C-64F3B4B35FBE}"/>
              </a:ext>
            </a:extLst>
          </p:cNvPr>
          <p:cNvSpPr/>
          <p:nvPr/>
        </p:nvSpPr>
        <p:spPr>
          <a:xfrm>
            <a:off x="445447" y="1196752"/>
            <a:ext cx="10813033" cy="1490687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/>
          <a:lstStyle/>
          <a:p>
            <a:pPr algn="just"/>
            <a:r>
              <a:rPr lang="ru-RU" b="1" u="sng" spc="-40" dirty="0">
                <a:latin typeface="Bookman Old Style" panose="02050604050505020204" pitchFamily="18" charset="0"/>
                <a:cs typeface="Arial" panose="020B0604020202020204" pitchFamily="34" charset="0"/>
              </a:rPr>
              <a:t>Основная цель бюджетной политики </a:t>
            </a:r>
            <a:r>
              <a:rPr lang="ru-RU" b="1" spc="-40" dirty="0">
                <a:latin typeface="Bookman Old Style" panose="02050604050505020204" pitchFamily="18" charset="0"/>
                <a:cs typeface="Arial" panose="020B0604020202020204" pitchFamily="34" charset="0"/>
              </a:rPr>
              <a:t>– достижение национальных целей развития, установленных в Указе № 204, создание условий для повышения качества жизни жителей, комфортных условий для осуществления предпринимательской деятельности и привлечения инвестиций, обеспечение эффективности муниципального управления</a:t>
            </a:r>
          </a:p>
        </p:txBody>
      </p:sp>
      <p:sp>
        <p:nvSpPr>
          <p:cNvPr id="3" name="Скругленный прямоугольник 5">
            <a:extLst>
              <a:ext uri="{FF2B5EF4-FFF2-40B4-BE49-F238E27FC236}">
                <a16:creationId xmlns:a16="http://schemas.microsoft.com/office/drawing/2014/main" id="{E956E042-A9E6-465A-8917-8573449A749E}"/>
              </a:ext>
            </a:extLst>
          </p:cNvPr>
          <p:cNvSpPr/>
          <p:nvPr/>
        </p:nvSpPr>
        <p:spPr>
          <a:xfrm>
            <a:off x="538231" y="114490"/>
            <a:ext cx="10153128" cy="94311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Bookman Old Style" panose="02050604050505020204" pitchFamily="18" charset="0"/>
                <a:cs typeface="Arial" pitchFamily="34" charset="0"/>
              </a:rPr>
              <a:t>Основные цели и задачи бюджетной политики района</a:t>
            </a:r>
            <a:br>
              <a:rPr lang="ru-RU" sz="26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Bookman Old Style" panose="02050604050505020204" pitchFamily="18" charset="0"/>
                <a:cs typeface="Arial" pitchFamily="34" charset="0"/>
              </a:rPr>
            </a:br>
            <a:r>
              <a:rPr lang="ru-RU" sz="26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Bookman Old Style" panose="02050604050505020204" pitchFamily="18" charset="0"/>
                <a:cs typeface="Arial" pitchFamily="34" charset="0"/>
              </a:rPr>
              <a:t> на 2020-2022 гг.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6E4C0E6-ACE3-4D11-BE7B-AB53B64EC00C}"/>
              </a:ext>
            </a:extLst>
          </p:cNvPr>
          <p:cNvCxnSpPr/>
          <p:nvPr/>
        </p:nvCxnSpPr>
        <p:spPr>
          <a:xfrm>
            <a:off x="9408368" y="3426374"/>
            <a:ext cx="0" cy="360039"/>
          </a:xfrm>
          <a:prstGeom prst="line">
            <a:avLst/>
          </a:prstGeom>
          <a:ln w="762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7E71C36-0935-4827-AC1B-CDBA494C6166}"/>
              </a:ext>
            </a:extLst>
          </p:cNvPr>
          <p:cNvCxnSpPr/>
          <p:nvPr/>
        </p:nvCxnSpPr>
        <p:spPr>
          <a:xfrm>
            <a:off x="6960096" y="3426374"/>
            <a:ext cx="0" cy="360039"/>
          </a:xfrm>
          <a:prstGeom prst="line">
            <a:avLst/>
          </a:prstGeom>
          <a:ln w="762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4CEC36F4-0DB4-481D-809D-5D44E1811DC5}"/>
              </a:ext>
            </a:extLst>
          </p:cNvPr>
          <p:cNvCxnSpPr/>
          <p:nvPr/>
        </p:nvCxnSpPr>
        <p:spPr>
          <a:xfrm>
            <a:off x="4799856" y="3426374"/>
            <a:ext cx="0" cy="360039"/>
          </a:xfrm>
          <a:prstGeom prst="line">
            <a:avLst/>
          </a:prstGeom>
          <a:ln w="762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54E36DD4-2F87-49A6-A5D1-99206C884387}"/>
              </a:ext>
            </a:extLst>
          </p:cNvPr>
          <p:cNvCxnSpPr/>
          <p:nvPr/>
        </p:nvCxnSpPr>
        <p:spPr>
          <a:xfrm>
            <a:off x="2567608" y="3331716"/>
            <a:ext cx="0" cy="360039"/>
          </a:xfrm>
          <a:prstGeom prst="line">
            <a:avLst/>
          </a:prstGeom>
          <a:ln w="762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039D087-B570-4E17-B6B2-3E8B98497DB8}"/>
              </a:ext>
            </a:extLst>
          </p:cNvPr>
          <p:cNvSpPr/>
          <p:nvPr/>
        </p:nvSpPr>
        <p:spPr>
          <a:xfrm>
            <a:off x="3394021" y="3691754"/>
            <a:ext cx="2019888" cy="2715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Ежегодный рост доходного потенциала района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609A501-8FC4-4E96-A351-A722736B2E23}"/>
              </a:ext>
            </a:extLst>
          </p:cNvPr>
          <p:cNvSpPr/>
          <p:nvPr/>
        </p:nvSpPr>
        <p:spPr>
          <a:xfrm>
            <a:off x="5675448" y="3691754"/>
            <a:ext cx="2796816" cy="27154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Контроль за соблюдением взятых на себя обязательств по заключенным соглашениям   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 краевыми 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органами власти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1DE85FA-4187-4A2B-B149-F95A183EB988}"/>
              </a:ext>
            </a:extLst>
          </p:cNvPr>
          <p:cNvSpPr/>
          <p:nvPr/>
        </p:nvSpPr>
        <p:spPr>
          <a:xfrm>
            <a:off x="8747033" y="3691754"/>
            <a:ext cx="1898713" cy="26895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Эффективное управление бюджетными расходами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628268C-573B-4EB2-AFCD-08A16086592D}"/>
              </a:ext>
            </a:extLst>
          </p:cNvPr>
          <p:cNvSpPr/>
          <p:nvPr/>
        </p:nvSpPr>
        <p:spPr>
          <a:xfrm>
            <a:off x="911424" y="3691755"/>
            <a:ext cx="2198231" cy="27154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Формирование реалистичного бюджета по доходам и расходам</a:t>
            </a:r>
          </a:p>
        </p:txBody>
      </p:sp>
      <p:sp>
        <p:nvSpPr>
          <p:cNvPr id="14" name="Скругленный прямоугольник 20">
            <a:extLst>
              <a:ext uri="{FF2B5EF4-FFF2-40B4-BE49-F238E27FC236}">
                <a16:creationId xmlns:a16="http://schemas.microsoft.com/office/drawing/2014/main" id="{344CE3D8-F0E7-4FE8-880B-A1AB9D981F96}"/>
              </a:ext>
            </a:extLst>
          </p:cNvPr>
          <p:cNvSpPr/>
          <p:nvPr/>
        </p:nvSpPr>
        <p:spPr>
          <a:xfrm>
            <a:off x="659399" y="2888631"/>
            <a:ext cx="10452985" cy="555228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/>
          <a:lstStyle/>
          <a:p>
            <a:pPr algn="ctr"/>
            <a:r>
              <a:rPr lang="ru-RU" sz="2200" u="sng" spc="-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Ключевая задача </a:t>
            </a:r>
            <a:r>
              <a:rPr lang="ru-RU" sz="2200" spc="-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– обеспечение устойчивости бюджетной системы </a:t>
            </a:r>
          </a:p>
        </p:txBody>
      </p:sp>
    </p:spTree>
    <p:extLst>
      <p:ext uri="{BB962C8B-B14F-4D97-AF65-F5344CB8AC3E}">
        <p14:creationId xmlns:p14="http://schemas.microsoft.com/office/powerpoint/2010/main" val="1690579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8">
            <a:extLst>
              <a:ext uri="{FF2B5EF4-FFF2-40B4-BE49-F238E27FC236}">
                <a16:creationId xmlns:a16="http://schemas.microsoft.com/office/drawing/2014/main" id="{AA72E39B-97E0-4FBF-AE4C-64F3B4B35FBE}"/>
              </a:ext>
            </a:extLst>
          </p:cNvPr>
          <p:cNvSpPr/>
          <p:nvPr/>
        </p:nvSpPr>
        <p:spPr>
          <a:xfrm>
            <a:off x="445447" y="1196753"/>
            <a:ext cx="10813033" cy="1224136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/>
          <a:lstStyle/>
          <a:p>
            <a:pPr algn="just"/>
            <a:r>
              <a:rPr lang="ru-RU" b="1" u="sng" spc="-40" dirty="0">
                <a:latin typeface="Bookman Old Style" panose="02050604050505020204" pitchFamily="18" charset="0"/>
                <a:cs typeface="Arial" panose="020B0604020202020204" pitchFamily="34" charset="0"/>
              </a:rPr>
              <a:t>В расчетах бюджета муниципального района </a:t>
            </a:r>
            <a:r>
              <a:rPr lang="ru-RU" b="1" dirty="0">
                <a:latin typeface="Book Antiqua" panose="02040602050305030304" pitchFamily="18" charset="0"/>
              </a:rPr>
              <a:t>учитывалось действующее налоговое и бюджетное законодательство, а также изменения законодательства РФ и предлагаемые Правительством Российской Федерации, Правительством Хабаровского края изменения, вступающие в силу в 2020-2022 годы, в том числе:</a:t>
            </a:r>
          </a:p>
          <a:p>
            <a:pPr algn="just"/>
            <a:endParaRPr lang="ru-RU" b="1" spc="-40" dirty="0"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  <p:sp>
        <p:nvSpPr>
          <p:cNvPr id="3" name="Скругленный прямоугольник 5">
            <a:extLst>
              <a:ext uri="{FF2B5EF4-FFF2-40B4-BE49-F238E27FC236}">
                <a16:creationId xmlns:a16="http://schemas.microsoft.com/office/drawing/2014/main" id="{E956E042-A9E6-465A-8917-8573449A749E}"/>
              </a:ext>
            </a:extLst>
          </p:cNvPr>
          <p:cNvSpPr/>
          <p:nvPr/>
        </p:nvSpPr>
        <p:spPr>
          <a:xfrm>
            <a:off x="538231" y="114490"/>
            <a:ext cx="10153128" cy="94311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Изменение налогового и бюджетного законодательства в 2020 -2022 годах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6E4C0E6-ACE3-4D11-BE7B-AB53B64EC00C}"/>
              </a:ext>
            </a:extLst>
          </p:cNvPr>
          <p:cNvCxnSpPr/>
          <p:nvPr/>
        </p:nvCxnSpPr>
        <p:spPr>
          <a:xfrm>
            <a:off x="8889156" y="3212976"/>
            <a:ext cx="0" cy="924843"/>
          </a:xfrm>
          <a:prstGeom prst="line">
            <a:avLst/>
          </a:prstGeom>
          <a:ln w="762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7E71C36-0935-4827-AC1B-CDBA494C6166}"/>
              </a:ext>
            </a:extLst>
          </p:cNvPr>
          <p:cNvCxnSpPr/>
          <p:nvPr/>
        </p:nvCxnSpPr>
        <p:spPr>
          <a:xfrm>
            <a:off x="6240016" y="3426374"/>
            <a:ext cx="0" cy="720078"/>
          </a:xfrm>
          <a:prstGeom prst="line">
            <a:avLst/>
          </a:prstGeom>
          <a:ln w="762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4CEC36F4-0DB4-481D-809D-5D44E1811DC5}"/>
              </a:ext>
            </a:extLst>
          </p:cNvPr>
          <p:cNvCxnSpPr/>
          <p:nvPr/>
        </p:nvCxnSpPr>
        <p:spPr>
          <a:xfrm flipH="1">
            <a:off x="3865584" y="3284984"/>
            <a:ext cx="1" cy="681448"/>
          </a:xfrm>
          <a:prstGeom prst="line">
            <a:avLst/>
          </a:prstGeom>
          <a:ln w="762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54E36DD4-2F87-49A6-A5D1-99206C884387}"/>
              </a:ext>
            </a:extLst>
          </p:cNvPr>
          <p:cNvCxnSpPr/>
          <p:nvPr/>
        </p:nvCxnSpPr>
        <p:spPr>
          <a:xfrm>
            <a:off x="1271464" y="3212976"/>
            <a:ext cx="0" cy="744824"/>
          </a:xfrm>
          <a:prstGeom prst="line">
            <a:avLst/>
          </a:prstGeom>
          <a:ln w="762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039D087-B570-4E17-B6B2-3E8B98497DB8}"/>
              </a:ext>
            </a:extLst>
          </p:cNvPr>
          <p:cNvSpPr/>
          <p:nvPr/>
        </p:nvSpPr>
        <p:spPr>
          <a:xfrm>
            <a:off x="2855641" y="3978860"/>
            <a:ext cx="2019888" cy="24741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С 1 января 2020 года с 3% до 20%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Дополнительно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32,3 млн. рублей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609A501-8FC4-4E96-A351-A722736B2E23}"/>
              </a:ext>
            </a:extLst>
          </p:cNvPr>
          <p:cNvSpPr/>
          <p:nvPr/>
        </p:nvSpPr>
        <p:spPr>
          <a:xfrm>
            <a:off x="5125878" y="3978861"/>
            <a:ext cx="2436776" cy="24956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размере 50-ти процентов в бюджет муниципального района с 1 января 2020 года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Дополнительно 60,1 млн. руб.</a:t>
            </a: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1DE85FA-4187-4A2B-B149-F95A183EB988}"/>
              </a:ext>
            </a:extLst>
          </p:cNvPr>
          <p:cNvSpPr/>
          <p:nvPr/>
        </p:nvSpPr>
        <p:spPr>
          <a:xfrm>
            <a:off x="7824192" y="3978861"/>
            <a:ext cx="2160240" cy="24956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С 1 января 2020 года с 55% до 60%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Дополнительно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0,3 млн. рублей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628268C-573B-4EB2-AFCD-08A16086592D}"/>
              </a:ext>
            </a:extLst>
          </p:cNvPr>
          <p:cNvSpPr/>
          <p:nvPr/>
        </p:nvSpPr>
        <p:spPr>
          <a:xfrm>
            <a:off x="119336" y="3978861"/>
            <a:ext cx="2592288" cy="24741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2020 год – 30,3001% 553,3 млн. руб.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2021 год – 29,3510% 558,5 млн. руб.;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2022 год – 28,9975% 575,0 млн. руб.</a:t>
            </a:r>
          </a:p>
          <a:p>
            <a:pPr algn="ctr"/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336" y="2680286"/>
            <a:ext cx="2592288" cy="8388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Замена дотации из КФФП дополнительным нормативом отчисления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5640" y="2680285"/>
            <a:ext cx="2019888" cy="8388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Увеличение норматива отчислений по УСН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125877" y="2680285"/>
            <a:ext cx="2436776" cy="838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Увеличение норматива отчислений от транспортного налога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680176" y="2680285"/>
            <a:ext cx="2304256" cy="838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Увеличение норматива отчислений платы за негативное воздействие на окружающую среду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66E4C0E6-ACE3-4D11-BE7B-AB53B64EC00C}"/>
              </a:ext>
            </a:extLst>
          </p:cNvPr>
          <p:cNvCxnSpPr/>
          <p:nvPr/>
        </p:nvCxnSpPr>
        <p:spPr>
          <a:xfrm>
            <a:off x="11136560" y="3519105"/>
            <a:ext cx="0" cy="618714"/>
          </a:xfrm>
          <a:prstGeom prst="line">
            <a:avLst/>
          </a:prstGeom>
          <a:ln w="762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0187203" y="2680286"/>
            <a:ext cx="1898713" cy="838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Новый принцип зачисления доходов от уплаты штрафов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A1DE85FA-4187-4A2B-B149-F95A183EB988}"/>
              </a:ext>
            </a:extLst>
          </p:cNvPr>
          <p:cNvSpPr/>
          <p:nvPr/>
        </p:nvSpPr>
        <p:spPr>
          <a:xfrm>
            <a:off x="10187203" y="3966431"/>
            <a:ext cx="1898713" cy="2508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С 1 января 2020 года сумма выпадающих доходов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Arial" panose="020B0604020202020204" pitchFamily="34" charset="0"/>
              </a:rPr>
              <a:t>15,1 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350097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8306331"/>
              </p:ext>
            </p:extLst>
          </p:nvPr>
        </p:nvGraphicFramePr>
        <p:xfrm>
          <a:off x="0" y="1052736"/>
          <a:ext cx="11424593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7ACE5BD-3EC1-4A99-BD3A-83054040F951}"/>
              </a:ext>
            </a:extLst>
          </p:cNvPr>
          <p:cNvSpPr/>
          <p:nvPr/>
        </p:nvSpPr>
        <p:spPr>
          <a:xfrm>
            <a:off x="7896200" y="3657967"/>
            <a:ext cx="3312368" cy="243532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94C0F693-5DEB-4735-BDD8-58155FF61291}"/>
              </a:ext>
            </a:extLst>
          </p:cNvPr>
          <p:cNvSpPr/>
          <p:nvPr/>
        </p:nvSpPr>
        <p:spPr>
          <a:xfrm>
            <a:off x="7906744" y="1510332"/>
            <a:ext cx="3292539" cy="208520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371" y="1966"/>
            <a:ext cx="10190923" cy="69222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Bookman Old Style" panose="02050604050505020204" pitchFamily="18" charset="0"/>
                <a:cs typeface="Times New Roman" pitchFamily="18" charset="0"/>
              </a:rPr>
              <a:t>Налоговые и неналоговые доходы </a:t>
            </a:r>
            <a:r>
              <a:rPr lang="ru-RU" sz="2400" dirty="0">
                <a:latin typeface="Bookman Old Style" panose="02050604050505020204" pitchFamily="18" charset="0"/>
                <a:cs typeface="Times New Roman" pitchFamily="18" charset="0"/>
              </a:rPr>
              <a:t>(</a:t>
            </a:r>
            <a:r>
              <a:rPr lang="ru-RU" sz="2400" dirty="0" err="1">
                <a:latin typeface="Bookman Old Style" panose="02050604050505020204" pitchFamily="18" charset="0"/>
                <a:cs typeface="Times New Roman" pitchFamily="18" charset="0"/>
              </a:rPr>
              <a:t>млн.руб</a:t>
            </a:r>
            <a:r>
              <a:rPr lang="ru-RU" sz="2400" dirty="0">
                <a:latin typeface="Bookman Old Style" panose="02050604050505020204" pitchFamily="18" charset="0"/>
                <a:cs typeface="Times New Roman" pitchFamily="18" charset="0"/>
              </a:rPr>
              <a:t>.)</a:t>
            </a:r>
          </a:p>
        </p:txBody>
      </p:sp>
      <p:sp>
        <p:nvSpPr>
          <p:cNvPr id="12" name="Стрелка вправо 11"/>
          <p:cNvSpPr/>
          <p:nvPr/>
        </p:nvSpPr>
        <p:spPr>
          <a:xfrm rot="21025068">
            <a:off x="989937" y="1756909"/>
            <a:ext cx="1260932" cy="356049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FD9C4056-B34B-4E44-AC45-5B20AF74529D}"/>
              </a:ext>
            </a:extLst>
          </p:cNvPr>
          <p:cNvSpPr txBox="1"/>
          <p:nvPr/>
        </p:nvSpPr>
        <p:spPr>
          <a:xfrm>
            <a:off x="7896200" y="1571450"/>
            <a:ext cx="3168352" cy="196296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i="1" dirty="0">
                <a:latin typeface="Bookman Old Style" panose="02050604050505020204" pitchFamily="18" charset="0"/>
                <a:cs typeface="Times New Roman" pitchFamily="18" charset="0"/>
              </a:rPr>
              <a:t>Основные источники: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НДФЛ – 763,4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Акцизы – 5,6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УСН – 36,9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ЕНВД – 30,5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Сельхоз налог – 3,3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Патент – 0,9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Транспортный налог – 60,1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Госпошлина – 17,0</a:t>
            </a:r>
          </a:p>
          <a:p>
            <a:pPr>
              <a:buFontTx/>
              <a:buChar char="-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354E94DC-57DD-44BA-83D4-9917FD3B9C50}"/>
              </a:ext>
            </a:extLst>
          </p:cNvPr>
          <p:cNvSpPr txBox="1"/>
          <p:nvPr/>
        </p:nvSpPr>
        <p:spPr>
          <a:xfrm>
            <a:off x="7899573" y="3689603"/>
            <a:ext cx="2800085" cy="2611041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i="1" dirty="0">
                <a:latin typeface="Bookman Old Style" panose="02050604050505020204" pitchFamily="18" charset="0"/>
                <a:cs typeface="Times New Roman" pitchFamily="18" charset="0"/>
              </a:rPr>
              <a:t>Основные источники: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Доходы от использования 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имущества – 105,1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Плата за негативное воздействие </a:t>
            </a:r>
          </a:p>
          <a:p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на окружающую среду – 7,2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Платные услуги – 7,1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Продажа материальных и </a:t>
            </a:r>
          </a:p>
          <a:p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нематериальных активов – 20,2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Штрафы – 1,7</a:t>
            </a:r>
          </a:p>
          <a:p>
            <a:pPr>
              <a:buFontTx/>
              <a:buChar char="-"/>
            </a:pPr>
            <a:r>
              <a:rPr lang="ru-RU" sz="1400" dirty="0">
                <a:latin typeface="Bookman Old Style" panose="02050604050505020204" pitchFamily="18" charset="0"/>
                <a:cs typeface="Times New Roman" pitchFamily="18" charset="0"/>
              </a:rPr>
              <a:t> Прочие – 2,2</a:t>
            </a:r>
          </a:p>
          <a:p>
            <a:pPr>
              <a:buFontTx/>
              <a:buChar char="-"/>
            </a:pPr>
            <a:endParaRPr lang="ru-RU" sz="1100" dirty="0"/>
          </a:p>
        </p:txBody>
      </p:sp>
      <p:sp>
        <p:nvSpPr>
          <p:cNvPr id="14" name="Левая фигурная скобка 13">
            <a:extLst>
              <a:ext uri="{FF2B5EF4-FFF2-40B4-BE49-F238E27FC236}">
                <a16:creationId xmlns:a16="http://schemas.microsoft.com/office/drawing/2014/main" id="{0631F83E-7291-4C65-A1BA-C2CD1ACA28CC}"/>
              </a:ext>
            </a:extLst>
          </p:cNvPr>
          <p:cNvSpPr/>
          <p:nvPr/>
        </p:nvSpPr>
        <p:spPr>
          <a:xfrm>
            <a:off x="289641" y="2564904"/>
            <a:ext cx="141730" cy="262562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Левая фигурная скобка 14">
            <a:extLst>
              <a:ext uri="{FF2B5EF4-FFF2-40B4-BE49-F238E27FC236}">
                <a16:creationId xmlns:a16="http://schemas.microsoft.com/office/drawing/2014/main" id="{883C6586-3817-4E50-9A18-238247A1253A}"/>
              </a:ext>
            </a:extLst>
          </p:cNvPr>
          <p:cNvSpPr/>
          <p:nvPr/>
        </p:nvSpPr>
        <p:spPr>
          <a:xfrm rot="10800000" flipH="1">
            <a:off x="1756091" y="2559794"/>
            <a:ext cx="120902" cy="259739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евая фигурная скобка 15">
            <a:extLst>
              <a:ext uri="{FF2B5EF4-FFF2-40B4-BE49-F238E27FC236}">
                <a16:creationId xmlns:a16="http://schemas.microsoft.com/office/drawing/2014/main" id="{FB453539-BDB1-4F9F-ACCD-BBBD902ABB1B}"/>
              </a:ext>
            </a:extLst>
          </p:cNvPr>
          <p:cNvSpPr/>
          <p:nvPr/>
        </p:nvSpPr>
        <p:spPr>
          <a:xfrm>
            <a:off x="3197388" y="2559794"/>
            <a:ext cx="178318" cy="262217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Левая фигурная скобка 16">
            <a:extLst>
              <a:ext uri="{FF2B5EF4-FFF2-40B4-BE49-F238E27FC236}">
                <a16:creationId xmlns:a16="http://schemas.microsoft.com/office/drawing/2014/main" id="{78BD60AC-DBB2-43A6-B3E9-58E740DA3586}"/>
              </a:ext>
            </a:extLst>
          </p:cNvPr>
          <p:cNvSpPr/>
          <p:nvPr/>
        </p:nvSpPr>
        <p:spPr>
          <a:xfrm>
            <a:off x="4702987" y="2556346"/>
            <a:ext cx="178318" cy="262562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Левая фигурная скобка 17">
            <a:extLst>
              <a:ext uri="{FF2B5EF4-FFF2-40B4-BE49-F238E27FC236}">
                <a16:creationId xmlns:a16="http://schemas.microsoft.com/office/drawing/2014/main" id="{479DF214-D9E7-4EF2-B506-5BBB8F61179B}"/>
              </a:ext>
            </a:extLst>
          </p:cNvPr>
          <p:cNvSpPr/>
          <p:nvPr/>
        </p:nvSpPr>
        <p:spPr>
          <a:xfrm>
            <a:off x="6187115" y="2536924"/>
            <a:ext cx="178318" cy="273179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EDC261A-949B-45F7-B7E9-9000D189463A}"/>
              </a:ext>
            </a:extLst>
          </p:cNvPr>
          <p:cNvSpPr/>
          <p:nvPr/>
        </p:nvSpPr>
        <p:spPr>
          <a:xfrm rot="16200000">
            <a:off x="-248127" y="3564564"/>
            <a:ext cx="829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Bookman Old Style" panose="02050604050505020204" pitchFamily="18" charset="0"/>
                <a:cs typeface="Arial" panose="020B0604020202020204" pitchFamily="34" charset="0"/>
              </a:rPr>
              <a:t>993,9</a:t>
            </a:r>
            <a:endParaRPr lang="ru-RU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735C3CF-C265-4943-8D97-B671B975B0D2}"/>
              </a:ext>
            </a:extLst>
          </p:cNvPr>
          <p:cNvSpPr/>
          <p:nvPr/>
        </p:nvSpPr>
        <p:spPr>
          <a:xfrm rot="16200000">
            <a:off x="1106975" y="3589343"/>
            <a:ext cx="104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Bookman Old Style" panose="02050604050505020204" pitchFamily="18" charset="0"/>
                <a:cs typeface="Arial" panose="020B0604020202020204" pitchFamily="34" charset="0"/>
              </a:rPr>
              <a:t>1 003,3</a:t>
            </a:r>
            <a:endParaRPr lang="ru-RU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8316EB6-9998-4768-9B7B-2664EFF6D3D9}"/>
              </a:ext>
            </a:extLst>
          </p:cNvPr>
          <p:cNvSpPr/>
          <p:nvPr/>
        </p:nvSpPr>
        <p:spPr>
          <a:xfrm rot="16200000">
            <a:off x="2570819" y="3672767"/>
            <a:ext cx="104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Bookman Old Style" panose="02050604050505020204" pitchFamily="18" charset="0"/>
                <a:cs typeface="Arial" panose="020B0604020202020204" pitchFamily="34" charset="0"/>
              </a:rPr>
              <a:t>1 061,2</a:t>
            </a:r>
            <a:endParaRPr lang="ru-RU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64D961CE-8BB4-4751-8ACE-15A13ECF17B1}"/>
              </a:ext>
            </a:extLst>
          </p:cNvPr>
          <p:cNvSpPr/>
          <p:nvPr/>
        </p:nvSpPr>
        <p:spPr>
          <a:xfrm rot="16200000">
            <a:off x="4038808" y="3667804"/>
            <a:ext cx="104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Bookman Old Style" panose="02050604050505020204" pitchFamily="18" charset="0"/>
                <a:cs typeface="Arial" panose="020B0604020202020204" pitchFamily="34" charset="0"/>
              </a:rPr>
              <a:t>1 085,1</a:t>
            </a:r>
            <a:endParaRPr lang="ru-RU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621957F-39ED-40C8-A3DA-1B13DCA968D9}"/>
              </a:ext>
            </a:extLst>
          </p:cNvPr>
          <p:cNvSpPr/>
          <p:nvPr/>
        </p:nvSpPr>
        <p:spPr>
          <a:xfrm rot="16200000">
            <a:off x="5482760" y="3589343"/>
            <a:ext cx="104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Bookman Old Style" panose="02050604050505020204" pitchFamily="18" charset="0"/>
                <a:cs typeface="Arial" panose="020B0604020202020204" pitchFamily="34" charset="0"/>
              </a:rPr>
              <a:t>1 120,6</a:t>
            </a:r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011B4-F28F-41BE-A75E-9EA3FA4450B4}"/>
              </a:ext>
            </a:extLst>
          </p:cNvPr>
          <p:cNvSpPr txBox="1"/>
          <p:nvPr/>
        </p:nvSpPr>
        <p:spPr>
          <a:xfrm>
            <a:off x="8830198" y="1030896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Bookman Old Style" panose="02050604050505020204" pitchFamily="18" charset="0"/>
              </a:rPr>
              <a:t>2020 год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422129-B14A-47B9-B12F-AABD0D67C87A}"/>
              </a:ext>
            </a:extLst>
          </p:cNvPr>
          <p:cNvSpPr txBox="1"/>
          <p:nvPr/>
        </p:nvSpPr>
        <p:spPr>
          <a:xfrm>
            <a:off x="289641" y="642745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2018 год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598227-4E8B-4533-A9F6-3B1FA3031EE2}"/>
              </a:ext>
            </a:extLst>
          </p:cNvPr>
          <p:cNvSpPr txBox="1"/>
          <p:nvPr/>
        </p:nvSpPr>
        <p:spPr>
          <a:xfrm>
            <a:off x="1668818" y="630716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2019 год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80406C-1515-4B10-9715-3495127F7640}"/>
              </a:ext>
            </a:extLst>
          </p:cNvPr>
          <p:cNvSpPr txBox="1"/>
          <p:nvPr/>
        </p:nvSpPr>
        <p:spPr>
          <a:xfrm>
            <a:off x="3171102" y="630716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2020 год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8A3E8A-DE78-4034-A817-E217199C2DFC}"/>
              </a:ext>
            </a:extLst>
          </p:cNvPr>
          <p:cNvSpPr txBox="1"/>
          <p:nvPr/>
        </p:nvSpPr>
        <p:spPr>
          <a:xfrm>
            <a:off x="4635296" y="642745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2021 год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14A2BB8-1B04-47CA-BF0C-FCE58FBF5BBC}"/>
              </a:ext>
            </a:extLst>
          </p:cNvPr>
          <p:cNvSpPr txBox="1"/>
          <p:nvPr/>
        </p:nvSpPr>
        <p:spPr>
          <a:xfrm>
            <a:off x="6014473" y="647975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2022 год</a:t>
            </a:r>
          </a:p>
        </p:txBody>
      </p:sp>
    </p:spTree>
    <p:extLst>
      <p:ext uri="{BB962C8B-B14F-4D97-AF65-F5344CB8AC3E}">
        <p14:creationId xmlns:p14="http://schemas.microsoft.com/office/powerpoint/2010/main" val="3869116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408" y="24024"/>
            <a:ext cx="9433048" cy="50023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itchFamily="18" charset="0"/>
              </a:rPr>
              <a:t>Акция «НАЧНИ С СЕБЯ» (начало с 30.10.2019)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7348" y="586734"/>
            <a:ext cx="10513168" cy="10081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По представленным </a:t>
            </a:r>
            <a:r>
              <a:rPr lang="ru-RU" sz="18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20.01.2020</a:t>
            </a:r>
            <a:r>
              <a:rPr lang="ru-RU" sz="18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МИФНС России № 3 по Хабаровскому краю спискам сотрудников администраций поселений в 23-х поселениях района работа по сокращению налоговой задолженности не </a:t>
            </a:r>
            <a:r>
              <a:rPr lang="ru-RU" sz="20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проведена </a:t>
            </a:r>
            <a:r>
              <a:rPr lang="ru-RU" sz="2000" b="1" dirty="0">
                <a:latin typeface="Bookman Old Style" panose="02050604050505020204" pitchFamily="18" charset="0"/>
                <a:cs typeface="Times New Roman" pitchFamily="18" charset="0"/>
              </a:rPr>
              <a:t>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4C022D59-C03D-44BA-9404-7CB67E6B9B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376005"/>
              </p:ext>
            </p:extLst>
          </p:nvPr>
        </p:nvGraphicFramePr>
        <p:xfrm>
          <a:off x="155339" y="1499976"/>
          <a:ext cx="11881321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64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194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Недоимка на 20.01.2020г., тыс. руб.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Мичуринское сельское 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319,1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55985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Восточное сельское 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214,8</a:t>
                      </a:r>
                      <a:endParaRPr lang="ru-RU" sz="1800" dirty="0">
                        <a:latin typeface="Bookman Old Style" panose="02050604050505020204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0661925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Сельское поселение «Село Челны»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129,8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378050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Сельское поселение «Село Некрасовка»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88,3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Куканское сельское 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72,9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320207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Князе – Волконское сельское 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61,0</a:t>
                      </a:r>
                      <a:endParaRPr lang="ru-RU" sz="1800" dirty="0">
                        <a:latin typeface="Bookman Old Style" panose="02050604050505020204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841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Корфовское городское 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49,3</a:t>
                      </a:r>
                      <a:endParaRPr lang="ru-RU" sz="1800" dirty="0">
                        <a:latin typeface="Bookman Old Style" panose="02050604050505020204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822533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Сельское поселение «Село Петропавловка»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46,3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293443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Елабужское сельское 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37,4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785941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Осиновореченское сельское 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29,1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Тополевское сельское 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24,3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701883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Побединское сельское поселение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23,3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5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Сельское поселение «Село</a:t>
                      </a:r>
                      <a:r>
                        <a:rPr lang="ru-RU" sz="1600" baseline="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 Ильинка»</a:t>
                      </a:r>
                      <a:endParaRPr lang="ru-RU" sz="1600" dirty="0">
                        <a:latin typeface="Bookman Old Style" panose="02050604050505020204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Bookman Old Style" panose="02050604050505020204" pitchFamily="18" charset="0"/>
                          <a:cs typeface="Times New Roman" pitchFamily="18" charset="0"/>
                        </a:rPr>
                        <a:t>23,1</a:t>
                      </a:r>
                      <a:endParaRPr lang="ru-RU" sz="1800" dirty="0">
                        <a:latin typeface="Bookman Old Style" panose="02050604050505020204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3745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A6B6B5B-38E6-4884-9047-87D8E8146495}"/>
              </a:ext>
            </a:extLst>
          </p:cNvPr>
          <p:cNvSpPr/>
          <p:nvPr/>
        </p:nvSpPr>
        <p:spPr>
          <a:xfrm>
            <a:off x="119336" y="86229"/>
            <a:ext cx="10945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Финансовая помощь из краевого бюджета на 2020 год</a:t>
            </a:r>
            <a:endParaRPr lang="ru-RU" sz="2800" dirty="0"/>
          </a:p>
        </p:txBody>
      </p:sp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6F03C224-FDE3-4DB5-BE4E-FC7B109691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6398462"/>
              </p:ext>
            </p:extLst>
          </p:nvPr>
        </p:nvGraphicFramePr>
        <p:xfrm>
          <a:off x="252612" y="123140"/>
          <a:ext cx="2695848" cy="6007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08E1435B-9284-4980-98D7-1253707DBC6C}"/>
              </a:ext>
            </a:extLst>
          </p:cNvPr>
          <p:cNvCxnSpPr/>
          <p:nvPr/>
        </p:nvCxnSpPr>
        <p:spPr>
          <a:xfrm>
            <a:off x="2347340" y="1521953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5759AF89-3BC7-4E76-9FD0-EF5765751A85}"/>
              </a:ext>
            </a:extLst>
          </p:cNvPr>
          <p:cNvCxnSpPr/>
          <p:nvPr/>
        </p:nvCxnSpPr>
        <p:spPr>
          <a:xfrm>
            <a:off x="2347340" y="2202057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D6D25079-495D-4588-BD36-BDFE150A4F80}"/>
              </a:ext>
            </a:extLst>
          </p:cNvPr>
          <p:cNvCxnSpPr/>
          <p:nvPr/>
        </p:nvCxnSpPr>
        <p:spPr>
          <a:xfrm>
            <a:off x="2423592" y="2994179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03BE5E12-F1E0-4999-8BAA-A4253C233ABC}"/>
              </a:ext>
            </a:extLst>
          </p:cNvPr>
          <p:cNvCxnSpPr/>
          <p:nvPr/>
        </p:nvCxnSpPr>
        <p:spPr>
          <a:xfrm>
            <a:off x="2347340" y="5373216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E2D829D-BCB8-43CE-98E7-6FA9E67D573D}"/>
              </a:ext>
            </a:extLst>
          </p:cNvPr>
          <p:cNvSpPr txBox="1"/>
          <p:nvPr/>
        </p:nvSpPr>
        <p:spPr>
          <a:xfrm>
            <a:off x="3539562" y="1943210"/>
            <a:ext cx="5208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Дотации – 86,3 млн. рублей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10ED67-D7E5-4A2B-B12C-8B6745C25F37}"/>
              </a:ext>
            </a:extLst>
          </p:cNvPr>
          <p:cNvSpPr txBox="1"/>
          <p:nvPr/>
        </p:nvSpPr>
        <p:spPr>
          <a:xfrm>
            <a:off x="3539562" y="1020048"/>
            <a:ext cx="7193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Единые и дополнительные отчисления от налогов – 661,4 млн. рублей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4BB49A-E2D4-483F-8063-AE5A1B83F49D}"/>
              </a:ext>
            </a:extLst>
          </p:cNvPr>
          <p:cNvSpPr txBox="1"/>
          <p:nvPr/>
        </p:nvSpPr>
        <p:spPr>
          <a:xfrm>
            <a:off x="3527394" y="2763630"/>
            <a:ext cx="5737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Субсидии  – 411,0 млн. рублей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7D0EE6-F25A-4E99-BC41-7BCAD949FD3D}"/>
              </a:ext>
            </a:extLst>
          </p:cNvPr>
          <p:cNvSpPr txBox="1"/>
          <p:nvPr/>
        </p:nvSpPr>
        <p:spPr>
          <a:xfrm>
            <a:off x="3475136" y="5111606"/>
            <a:ext cx="5785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Иные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МБТ – 836,3 млн. рублей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FDA886-FBF6-4BD9-82B9-B7893BC0E352}"/>
              </a:ext>
            </a:extLst>
          </p:cNvPr>
          <p:cNvSpPr txBox="1"/>
          <p:nvPr/>
        </p:nvSpPr>
        <p:spPr>
          <a:xfrm>
            <a:off x="3539562" y="3748180"/>
            <a:ext cx="5969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Субвенции  – 623,8 млн. рублей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E27804D3-48DF-416A-8876-625B066B6F85}"/>
              </a:ext>
            </a:extLst>
          </p:cNvPr>
          <p:cNvCxnSpPr/>
          <p:nvPr/>
        </p:nvCxnSpPr>
        <p:spPr>
          <a:xfrm>
            <a:off x="2423592" y="4116726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125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336" y="139141"/>
            <a:ext cx="116172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Bookman Old Style" panose="02050604050505020204" pitchFamily="18" charset="0"/>
                <a:cs typeface="Times New Roman" pitchFamily="18" charset="0"/>
              </a:rPr>
              <a:t>Структура расходов бюджета на 2020 год</a:t>
            </a:r>
            <a:endParaRPr lang="ru-RU" sz="32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255597204"/>
              </p:ext>
            </p:extLst>
          </p:nvPr>
        </p:nvGraphicFramePr>
        <p:xfrm>
          <a:off x="464354" y="908720"/>
          <a:ext cx="1125725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01C4D2D-5DCB-445D-AC12-8D06E62E9595}"/>
              </a:ext>
            </a:extLst>
          </p:cNvPr>
          <p:cNvSpPr txBox="1"/>
          <p:nvPr/>
        </p:nvSpPr>
        <p:spPr>
          <a:xfrm>
            <a:off x="3143672" y="6063679"/>
            <a:ext cx="7003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Общий объем расходов 3 051,4 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23363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CEA49873-9402-42AF-9A5B-C73602DE10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2881010"/>
              </p:ext>
            </p:extLst>
          </p:nvPr>
        </p:nvGraphicFramePr>
        <p:xfrm>
          <a:off x="2207568" y="2564904"/>
          <a:ext cx="6480720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FDDF919-1E5C-43DB-B9CD-2C9D5ECC961A}"/>
              </a:ext>
            </a:extLst>
          </p:cNvPr>
          <p:cNvSpPr/>
          <p:nvPr/>
        </p:nvSpPr>
        <p:spPr>
          <a:xfrm>
            <a:off x="10676253" y="1484784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itchFamily="18" charset="0"/>
              </a:rPr>
              <a:t>млн. руб.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505F17AF-9B17-4746-9AC8-F89B5029215E}"/>
              </a:ext>
            </a:extLst>
          </p:cNvPr>
          <p:cNvSpPr/>
          <p:nvPr/>
        </p:nvSpPr>
        <p:spPr>
          <a:xfrm>
            <a:off x="263352" y="188640"/>
            <a:ext cx="10297144" cy="55003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Расходы на социальную сферу в 2020 году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22EA92E5-A1C1-4C52-973F-C45F898F50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724244"/>
              </p:ext>
            </p:extLst>
          </p:nvPr>
        </p:nvGraphicFramePr>
        <p:xfrm>
          <a:off x="303808" y="908720"/>
          <a:ext cx="10288240" cy="5649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9BD6FE8-8C68-4BAD-98AC-58A1813B475C}"/>
              </a:ext>
            </a:extLst>
          </p:cNvPr>
          <p:cNvSpPr txBox="1"/>
          <p:nvPr/>
        </p:nvSpPr>
        <p:spPr>
          <a:xfrm>
            <a:off x="2351584" y="6096554"/>
            <a:ext cx="5158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57 % от всех расходов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1868581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061F5418-4C0E-44C9-BD50-0DDA1B269388}"/>
              </a:ext>
            </a:extLst>
          </p:cNvPr>
          <p:cNvSpPr/>
          <p:nvPr/>
        </p:nvSpPr>
        <p:spPr>
          <a:xfrm>
            <a:off x="4200258" y="2218555"/>
            <a:ext cx="7614426" cy="5500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1DEC561B-1C3B-4F7A-A031-E8AC3D3CE533}"/>
              </a:ext>
            </a:extLst>
          </p:cNvPr>
          <p:cNvSpPr/>
          <p:nvPr/>
        </p:nvSpPr>
        <p:spPr>
          <a:xfrm>
            <a:off x="4060364" y="3045755"/>
            <a:ext cx="7614426" cy="12896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62572B12-DC2B-4212-91DE-12DF814801BD}"/>
              </a:ext>
            </a:extLst>
          </p:cNvPr>
          <p:cNvSpPr/>
          <p:nvPr/>
        </p:nvSpPr>
        <p:spPr>
          <a:xfrm>
            <a:off x="4231979" y="4991825"/>
            <a:ext cx="7614426" cy="7843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B7E2553D-8E42-449D-8936-6E6CEB8A5197}"/>
              </a:ext>
            </a:extLst>
          </p:cNvPr>
          <p:cNvSpPr/>
          <p:nvPr/>
        </p:nvSpPr>
        <p:spPr>
          <a:xfrm>
            <a:off x="4156424" y="1311057"/>
            <a:ext cx="7635306" cy="7165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E1857A03-0FAE-413E-B018-B4E80B9D4738}"/>
              </a:ext>
            </a:extLst>
          </p:cNvPr>
          <p:cNvSpPr/>
          <p:nvPr/>
        </p:nvSpPr>
        <p:spPr>
          <a:xfrm>
            <a:off x="263352" y="188640"/>
            <a:ext cx="10297144" cy="55003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Расходы на дорожное хозяйство в 2020 году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ED9708C4-CDB2-429E-B3B5-A9CB2567B262}"/>
              </a:ext>
            </a:extLst>
          </p:cNvPr>
          <p:cNvSpPr/>
          <p:nvPr/>
        </p:nvSpPr>
        <p:spPr>
          <a:xfrm>
            <a:off x="407368" y="1268760"/>
            <a:ext cx="3024336" cy="489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370,7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млн. рублей, в </a:t>
            </a:r>
            <a:r>
              <a:rPr lang="ru-RU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т.ч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293,3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млн. рублей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средства из вышестоящих бюджетов</a:t>
            </a:r>
          </a:p>
        </p:txBody>
      </p:sp>
      <p:sp>
        <p:nvSpPr>
          <p:cNvPr id="4" name="Правая фигурная скобка 3">
            <a:extLst>
              <a:ext uri="{FF2B5EF4-FFF2-40B4-BE49-F238E27FC236}">
                <a16:creationId xmlns:a16="http://schemas.microsoft.com/office/drawing/2014/main" id="{88154A8D-DA1E-4BA3-9993-29C65C3AC8B6}"/>
              </a:ext>
            </a:extLst>
          </p:cNvPr>
          <p:cNvSpPr/>
          <p:nvPr/>
        </p:nvSpPr>
        <p:spPr>
          <a:xfrm>
            <a:off x="3431704" y="1271130"/>
            <a:ext cx="432048" cy="4752528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C0AF11-9C79-4BA2-9589-BEB887B950C2}"/>
              </a:ext>
            </a:extLst>
          </p:cNvPr>
          <p:cNvSpPr/>
          <p:nvPr/>
        </p:nvSpPr>
        <p:spPr>
          <a:xfrm>
            <a:off x="4286194" y="3073453"/>
            <a:ext cx="7388596" cy="1336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ru-RU" sz="1600" dirty="0">
                <a:latin typeface="Bookman Old Style" panose="02050604050505020204" pitchFamily="18" charset="0"/>
              </a:rPr>
              <a:t>Содержание и ремонт автомобильных дорог общего пользования 58,9 млн. рублей </a:t>
            </a:r>
          </a:p>
          <a:p>
            <a:pPr algn="ctr">
              <a:lnSpc>
                <a:spcPts val="1700"/>
              </a:lnSpc>
            </a:pPr>
            <a:r>
              <a:rPr lang="ru-RU" sz="1600" dirty="0">
                <a:latin typeface="Bookman Old Style" panose="02050604050505020204" pitchFamily="18" charset="0"/>
              </a:rPr>
              <a:t>(32 дороги по направлениям: Мичуринское, Тополево, Восточного, Галкинское, Дружбинское, Елабужское, Корсаковское, Князе-Волконское, Куканское)</a:t>
            </a:r>
            <a:endParaRPr lang="ru-RU" sz="16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11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9153072-4D74-42A2-9428-2AE902D9EB05}"/>
              </a:ext>
            </a:extLst>
          </p:cNvPr>
          <p:cNvSpPr/>
          <p:nvPr/>
        </p:nvSpPr>
        <p:spPr>
          <a:xfrm>
            <a:off x="4286194" y="1364549"/>
            <a:ext cx="7162766" cy="720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>
                <a:latin typeface="Bookman Old Style" panose="02050604050505020204" pitchFamily="18" charset="0"/>
              </a:rPr>
              <a:t>Ремонт дорог в рамках национального проекта "Безопасные и качественные автомобильные дороги" 150,0 млн. рублей </a:t>
            </a:r>
            <a:endParaRPr lang="ru-RU" sz="16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</a:pPr>
            <a:endParaRPr lang="ru-RU" sz="12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AEDF88A-68DC-48EE-B444-13ADB23DB2E5}"/>
              </a:ext>
            </a:extLst>
          </p:cNvPr>
          <p:cNvSpPr/>
          <p:nvPr/>
        </p:nvSpPr>
        <p:spPr>
          <a:xfrm>
            <a:off x="4313968" y="2246371"/>
            <a:ext cx="7840320" cy="720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>
                <a:latin typeface="Bookman Old Style" panose="02050604050505020204" pitchFamily="18" charset="0"/>
              </a:rPr>
              <a:t>Строительство подъезда к земельным участкам в районе </a:t>
            </a:r>
            <a:br>
              <a:rPr lang="ru-RU" sz="1600" dirty="0">
                <a:latin typeface="Bookman Old Style" panose="02050604050505020204" pitchFamily="18" charset="0"/>
              </a:rPr>
            </a:br>
            <a:r>
              <a:rPr lang="ru-RU" sz="1600" dirty="0">
                <a:latin typeface="Bookman Old Style" panose="02050604050505020204" pitchFamily="18" charset="0"/>
              </a:rPr>
              <a:t>с. Свечино </a:t>
            </a:r>
            <a:r>
              <a:rPr lang="en-US" sz="1600" dirty="0">
                <a:latin typeface="Bookman Old Style" panose="02050604050505020204" pitchFamily="18" charset="0"/>
              </a:rPr>
              <a:t>1</a:t>
            </a:r>
            <a:r>
              <a:rPr lang="ru-RU" sz="1600" dirty="0">
                <a:latin typeface="Bookman Old Style" panose="02050604050505020204" pitchFamily="18" charset="0"/>
              </a:rPr>
              <a:t>59,9 млн. рублей</a:t>
            </a:r>
            <a:endParaRPr lang="ru-RU" sz="16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</a:pPr>
            <a:endParaRPr lang="ru-RU" sz="12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98CB28F-5D4A-489C-8A92-9B6FC3D5BE0F}"/>
              </a:ext>
            </a:extLst>
          </p:cNvPr>
          <p:cNvSpPr/>
          <p:nvPr/>
        </p:nvSpPr>
        <p:spPr>
          <a:xfrm>
            <a:off x="4253384" y="5005846"/>
            <a:ext cx="7307200" cy="899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ru-RU" sz="1600" dirty="0">
                <a:latin typeface="Bookman Old Style" panose="02050604050505020204" pitchFamily="18" charset="0"/>
              </a:rPr>
              <a:t>Комплексное обустройство городского и сельских поселений объектами социальной и инженерной инфраструктуры 1 900,000 тыс. рублей (ККЗ Мичуринское)</a:t>
            </a:r>
            <a:endParaRPr lang="ru-RU" sz="16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600"/>
              </a:lnSpc>
              <a:spcAft>
                <a:spcPts val="0"/>
              </a:spcAft>
            </a:pPr>
            <a:endParaRPr lang="ru-RU" sz="1200" dirty="0"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8477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оллегия 01.07.20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8648</TotalTime>
  <Words>1273</Words>
  <Application>Microsoft Office PowerPoint</Application>
  <PresentationFormat>Широкоэкранный</PresentationFormat>
  <Paragraphs>226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Book Antiqua</vt:lpstr>
      <vt:lpstr>Bookman Old Style</vt:lpstr>
      <vt:lpstr>Calibri</vt:lpstr>
      <vt:lpstr>Times New Roman</vt:lpstr>
      <vt:lpstr>Тема Office</vt:lpstr>
      <vt:lpstr>коллегия 01.07.2017</vt:lpstr>
      <vt:lpstr>Презентация PowerPoint</vt:lpstr>
      <vt:lpstr>Презентация PowerPoint</vt:lpstr>
      <vt:lpstr>Презентация PowerPoint</vt:lpstr>
      <vt:lpstr>Налоговые и неналоговые доходы (млн.руб.)</vt:lpstr>
      <vt:lpstr>Акция «НАЧНИ С СЕБЯ» (начало с 30.10.2019)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Скокленев Илья Александрович</dc:creator>
  <cp:lastModifiedBy>Деркач Лилия Александровна</cp:lastModifiedBy>
  <cp:revision>485</cp:revision>
  <cp:lastPrinted>2019-11-10T22:30:48Z</cp:lastPrinted>
  <dcterms:created xsi:type="dcterms:W3CDTF">2013-10-13T22:28:49Z</dcterms:created>
  <dcterms:modified xsi:type="dcterms:W3CDTF">2020-02-25T04:24:48Z</dcterms:modified>
</cp:coreProperties>
</file>